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5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6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6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6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6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6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6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6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6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2 min</a:t>
            </a:r>
          </a:p>
          <a:p/>
          <a:p>
            <a:r>
              <a:t>OPEN WITH:</a:t>
            </a:r>
          </a:p>
          <a:p>
            <a:r>
              <a:t>   Welcome to Day 3! Yesterday you learned the fundamentals - today we're going deep into advanced patterns that will make you a Claude Code power user.</a:t>
            </a:r>
          </a:p>
          <a:p/>
          <a:p>
            <a:r>
              <a:t>KEY POINTS:</a:t>
            </a:r>
          </a:p>
          <a:p>
            <a:r>
              <a:t>   * Day 3 builds on Day 2 foundations - we assume you're comfortable with basics</a:t>
            </a:r>
          </a:p>
          <a:p>
            <a:r>
              <a:t>   * 7-8 hours covering: Custom commands, subagents, hooks, MCP, agent teams</a:t>
            </a:r>
          </a:p>
          <a:p>
            <a:r>
              <a:t>   * Two hands-on labs with production-ready deliverables</a:t>
            </a:r>
          </a:p>
          <a:p>
            <a:r>
              <a:t>   * This is where Claude Code becomes truly powerful for complex workflows</a:t>
            </a:r>
          </a:p>
          <a:p/>
          <a:p>
            <a:r>
              <a:t>TRANSITION:</a:t>
            </a:r>
          </a:p>
          <a:p>
            <a:r>
              <a:t>   Let's see what we're covering today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8 min</a:t>
            </a:r>
          </a:p>
          <a:p/>
          <a:p>
            <a:r>
              <a:t>KEY POINTS:</a:t>
            </a:r>
          </a:p>
          <a:p>
            <a:r>
              <a:t>   * mkdir -p .claude/commands/</a:t>
            </a:r>
          </a:p>
          <a:p>
            <a:r>
              <a:t>   * Create api-doc.md with frontmatter + template</a:t>
            </a:r>
          </a:p>
          <a:p>
            <a:r>
              <a:t>   * Restart Claude (or /reload if available)</a:t>
            </a:r>
          </a:p>
          <a:p>
            <a:r>
              <a:t>   * Verify with /help</a:t>
            </a:r>
          </a:p>
          <a:p>
            <a:r>
              <a:t>   * Test on real file: /api-doc src/routes/users.js</a:t>
            </a:r>
          </a:p>
          <a:p>
            <a:r>
              <a:t>   * Show output matches template sections</a:t>
            </a:r>
          </a:p>
          <a:p/>
          <a:p>
            <a:r>
              <a:t>REAL-WORLD EXAMPLE:</a:t>
            </a:r>
          </a:p>
          <a:p>
            <a:r>
              <a:t>   This exact command is used at multiple companies for API documentation consistency.</a:t>
            </a:r>
          </a:p>
          <a:p/>
          <a:p>
            <a:r>
              <a:t>DEMO:</a:t>
            </a:r>
          </a:p>
          <a:p>
            <a:r>
              <a:t>   1) Create .claude/commands/ directory. 2) Create api-doc.md with full template (show on screen). 3) Restart Claude to load it. 4) Run /help - show it appears. 5) Use /api-doc on sample route file. 6) Show the comprehensive output. Emphasize: This is now reusable for every endpoint forever.</a:t>
            </a:r>
          </a:p>
          <a:p/>
          <a:p>
            <a:r>
              <a:t>TRANSITION:</a:t>
            </a:r>
          </a:p>
          <a:p>
            <a:r>
              <a:t>   Commands extend capability - next let's talk about extending compute with subagents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OPEN WITH:</a:t>
            </a:r>
          </a:p>
          <a:p>
            <a:r>
              <a:t>   Think of your main Claude session as a project manager. Subagents are the specialist team members it can delegate to.</a:t>
            </a:r>
          </a:p>
          <a:p/>
          <a:p>
            <a:r>
              <a:t>KEY POINTS:</a:t>
            </a:r>
          </a:p>
          <a:p>
            <a:r>
              <a:t>   * Subagent = separate Claude session with specific role</a:t>
            </a:r>
          </a:p>
          <a:p>
            <a:r>
              <a:t>   * Spawned from main session, works independently, reports back</a:t>
            </a:r>
          </a:p>
          <a:p>
            <a:r>
              <a:t>   * Can use different models (Haiku for speed, Opus for quality)</a:t>
            </a:r>
          </a:p>
          <a:p>
            <a:r>
              <a:t>   * Limited tool access for security</a:t>
            </a:r>
          </a:p>
          <a:p>
            <a:r>
              <a:t>   * Built-in subagents: explore (fast codebase search), plan (research mode)</a:t>
            </a:r>
          </a:p>
          <a:p>
            <a:r>
              <a:t>   * You can create custom subagents for any specialized task</a:t>
            </a:r>
          </a:p>
          <a:p/>
          <a:p>
            <a:r>
              <a:t>REAL-WORLD EXAMPLE:</a:t>
            </a:r>
          </a:p>
          <a:p>
            <a:r>
              <a:t>   Main session asks: 'Find all security issues in this codebase.' Spawns security-auditor subagent that reads code, runs scanners, reports findings back. Main session synthesizes results.</a:t>
            </a:r>
          </a:p>
          <a:p/>
          <a:p>
            <a:r>
              <a:t>TRANSITION:</a:t>
            </a:r>
          </a:p>
          <a:p>
            <a:r>
              <a:t>   When should you use subagents vs main session?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Subagents excel at focused, isolated tasks</a:t>
            </a:r>
          </a:p>
          <a:p>
            <a:r>
              <a:t>   * Main session better for work requiring full context</a:t>
            </a:r>
          </a:p>
          <a:p>
            <a:r>
              <a:t>   * Cost benefit: Haiku subagent 10× cheaper than Opus main</a:t>
            </a:r>
          </a:p>
          <a:p>
            <a:r>
              <a:t>   * Token efficiency: Subagent summary vs full context bloat</a:t>
            </a:r>
          </a:p>
          <a:p>
            <a:r>
              <a:t>   * Pattern: Research with subagent → Act with main session</a:t>
            </a:r>
          </a:p>
          <a:p/>
          <a:p>
            <a:r>
              <a:t>ASK THE CLASS:</a:t>
            </a:r>
          </a:p>
          <a:p>
            <a:r>
              <a:t>   "What research tasks in your workflow could be delegated to a fast subagent?"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Let's see the built-in subagents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7 min</a:t>
            </a:r>
          </a:p>
          <a:p/>
          <a:p>
            <a:r>
              <a:t>KEY POINTS:</a:t>
            </a:r>
          </a:p>
          <a:p>
            <a:r>
              <a:t>   * /agents lists available subagents</a:t>
            </a:r>
          </a:p>
          <a:p>
            <a:r>
              <a:t>   * @explore uses Haiku for fast codebase searches</a:t>
            </a:r>
          </a:p>
          <a:p>
            <a:r>
              <a:t>   * @plan used during plan mode for research</a:t>
            </a:r>
          </a:p>
          <a:p>
            <a:r>
              <a:t>   * Invoke with @agentname question</a:t>
            </a:r>
          </a:p>
          <a:p>
            <a:r>
              <a:t>   * Results return to main session</a:t>
            </a:r>
          </a:p>
          <a:p>
            <a:r>
              <a:t>   * Main session continues with subagent findings</a:t>
            </a:r>
          </a:p>
          <a:p/>
          <a:p>
            <a:r>
              <a:t>REAL-WORLD EXAMPLE:</a:t>
            </a:r>
          </a:p>
          <a:p>
            <a:r>
              <a:t>   Instead of asking main session to search entire codebase (expensive), @explore does it with Haiku (cheap and fast). Use savings on main session for actual work.</a:t>
            </a:r>
          </a:p>
          <a:p/>
          <a:p>
            <a:r>
              <a:t>DEMO:</a:t>
            </a:r>
          </a:p>
          <a:p>
            <a:r>
              <a:t>   1) In Claude Code, run /agents to list built-in subagents. 2) Use @explore to ask 'What testing framework does this project use?' - show it uses Haiku (fast). 3) Ask @explore 'Trace the auth flow from login endpoint to token validation' - show it can read multiple files. 4) Compare: Ask same question in main session - show difference in model/approach. 5) Emphasize: explore uses Haiku, read-only, perfect for quick searches.</a:t>
            </a:r>
          </a:p>
          <a:p/>
          <a:p>
            <a:r>
              <a:t>TRANSITION:</a:t>
            </a:r>
          </a:p>
          <a:p>
            <a:r>
              <a:t>   Built-in subagents are great, but you can create custom ones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Custom subagents go in .claude/agents/ directory</a:t>
            </a:r>
          </a:p>
          <a:p>
            <a:r>
              <a:t>   * Frontmatter defines: name, description, tools, model</a:t>
            </a:r>
          </a:p>
          <a:p>
            <a:r>
              <a:t>   * tools field restricts what agent can do (security!)</a:t>
            </a:r>
          </a:p>
          <a:p>
            <a:r>
              <a:t>   * Body is the agent's system prompt</a:t>
            </a:r>
          </a:p>
          <a:p>
            <a:r>
              <a:t>   * Restart Claude to load new agents</a:t>
            </a:r>
          </a:p>
          <a:p/>
          <a:p>
            <a:r>
              <a:t>REAL-WORLD EXAMPLE:</a:t>
            </a:r>
          </a:p>
          <a:p>
            <a:r>
              <a:t>   Security team creates security-auditor subagent. Developers run @security-auditor before opening PRs. Catches issues early, reduces security review burden.</a:t>
            </a:r>
          </a:p>
          <a:p/>
          <a:p>
            <a:r>
              <a:t>TRANSITION:</a:t>
            </a:r>
          </a:p>
          <a:p>
            <a:r>
              <a:t>   Tool restrictions are critical for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Security principle: Least privilege</a:t>
            </a:r>
          </a:p>
          <a:p>
            <a:r>
              <a:t>   * Subagents should only have tools needed for their role</a:t>
            </a:r>
          </a:p>
          <a:p>
            <a:r>
              <a:t>   * Read-only agents (docs, security, analysis) can't accidentally break things</a:t>
            </a:r>
          </a:p>
          <a:p>
            <a:r>
              <a:t>   * Bash() with specific commands: npm audit:* allows 'npm audit' but not arbitrary bash</a:t>
            </a:r>
          </a:p>
          <a:p>
            <a:r>
              <a:t>   * Missing Write/Edit means agent physically cannot modify files</a:t>
            </a:r>
          </a:p>
          <a:p/>
          <a:p>
            <a:r>
              <a:t>REAL-WORLD EXAMPLE:</a:t>
            </a:r>
          </a:p>
          <a:p>
            <a:r>
              <a:t>   Security auditor can inspect code and run npm audit, but cannot fix issues. This prevents accidental changes during inspection.</a:t>
            </a:r>
          </a:p>
          <a:p/>
          <a:p>
            <a:r>
              <a:t>TRANSITION:</a:t>
            </a:r>
          </a:p>
          <a:p>
            <a:r>
              <a:t>   Orchestrating multiple subagents for complex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Main session acts as orchestrator</a:t>
            </a:r>
          </a:p>
          <a:p>
            <a:r>
              <a:t>   * Delegates focused work to specialized subagents</a:t>
            </a:r>
          </a:p>
          <a:p>
            <a:r>
              <a:t>   * Subagents can work in parallel (faster)</a:t>
            </a:r>
          </a:p>
          <a:p>
            <a:r>
              <a:t>   * Each reports summary, not full context</a:t>
            </a:r>
          </a:p>
          <a:p>
            <a:r>
              <a:t>   * Main session has complete picture for decision</a:t>
            </a:r>
          </a:p>
          <a:p>
            <a:r>
              <a:t>   * This is how complex analysis gets done efficiently</a:t>
            </a:r>
          </a:p>
          <a:p/>
          <a:p>
            <a:r>
              <a:t>REAL-WORLD EXAMPLE:</a:t>
            </a:r>
          </a:p>
          <a:p>
            <a:r>
              <a:t>   Task: Prepare codebase for production. Main spawns: 1) Security auditor, 2) Performance analyzer, 3) Test coverage checker. All three run in parallel. Main session reviews findings, creates prioritized fix list.</a:t>
            </a:r>
          </a:p>
          <a:p/>
          <a:p>
            <a:r>
              <a:t>TRANSITION:</a:t>
            </a:r>
          </a:p>
          <a:p>
            <a:r>
              <a:t>   Best practices for subagent orchestration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Model selection matters: Match model to task complexity</a:t>
            </a:r>
          </a:p>
          <a:p>
            <a:r>
              <a:t>   * Haiku for searches, Sonnet for analysis, Opus for critical decisions</a:t>
            </a:r>
          </a:p>
          <a:p>
            <a:r>
              <a:t>   * Agent prompt should define role, mission, output format</a:t>
            </a:r>
          </a:p>
          <a:p>
            <a:r>
              <a:t>   * Structured output makes synthesis easier</a:t>
            </a:r>
          </a:p>
          <a:p>
            <a:r>
              <a:t>   * Subagents for focused work, not back-and-forth iteration</a:t>
            </a:r>
          </a:p>
          <a:p>
            <a:r>
              <a:t>   * This approach optimizes for both quality and cost</a:t>
            </a:r>
          </a:p>
          <a:p/>
          <a:p>
            <a:r>
              <a:t>ASK THE CLASS:</a:t>
            </a:r>
          </a:p>
          <a:p>
            <a:r>
              <a:t>   "What specialized inspectors would help YOUR codebase? (Security? Performance? Dependencies?)"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Demo: Creating and using custom subagents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8 min</a:t>
            </a:r>
          </a:p>
          <a:p/>
          <a:p>
            <a:r>
              <a:t>KEY POINTS:</a:t>
            </a:r>
          </a:p>
          <a:p>
            <a:r>
              <a:t>   * mkdir -p .claude/agents/</a:t>
            </a:r>
          </a:p>
          <a:p>
            <a:r>
              <a:t>   * Create security-auditor.md with role definition</a:t>
            </a:r>
          </a:p>
          <a:p>
            <a:r>
              <a:t>   * tools: Read, Grep, Bash(npm audit:*) only</a:t>
            </a:r>
          </a:p>
          <a:p>
            <a:r>
              <a:t>   * Restart Claude to load agent</a:t>
            </a:r>
          </a:p>
          <a:p>
            <a:r>
              <a:t>   * Invoke: @security-auditor audit this project</a:t>
            </a:r>
          </a:p>
          <a:p>
            <a:r>
              <a:t>   * Review findings - categorized by severity</a:t>
            </a:r>
          </a:p>
          <a:p/>
          <a:p>
            <a:r>
              <a:t>REAL-WORLD EXAMPLE:</a:t>
            </a:r>
          </a:p>
          <a:p>
            <a:r>
              <a:t>   This agent is now part of pre-deployment checklist. Catches security issues before production.</a:t>
            </a:r>
          </a:p>
          <a:p/>
          <a:p>
            <a:r>
              <a:t>DEMO:</a:t>
            </a:r>
          </a:p>
          <a:p>
            <a:r>
              <a:t>   1) Create .claude/agents/security-auditor.md with full config (show on screen). 2) Restart Claude, verify with /agents. 3) Invoke @security-auditor audit this project. 4) Show it runs npm audit, searches for secrets, checks for injection vulnerabilities. 5) Point out tool restrictions - try asking it to fix an issue (should refuse). 6) Emphasize: Inspection only, reports findings, main session decides what to do.</a:t>
            </a:r>
          </a:p>
          <a:p/>
          <a:p>
            <a:r>
              <a:t>TRANSITION:</a:t>
            </a:r>
          </a:p>
          <a:p>
            <a:r>
              <a:t>   Subagents handle research - next let's talk about controlling actions with hooks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Hooks are your safety net. They can validate, log, block, or enhance every action Claude takes.</a:t>
            </a:r>
          </a:p>
          <a:p/>
          <a:p>
            <a:r>
              <a:t>KEY POINTS:</a:t>
            </a:r>
          </a:p>
          <a:p>
            <a:r>
              <a:t>   * Hooks = scripts triggered by specific events</a:t>
            </a:r>
          </a:p>
          <a:p>
            <a:r>
              <a:t>   * PreToolUse: Runs BEFORE tool execution (can block)</a:t>
            </a:r>
          </a:p>
          <a:p>
            <a:r>
              <a:t>   * PostToolUse: Runs AFTER tool completes (for logging)</a:t>
            </a:r>
          </a:p>
          <a:p>
            <a:r>
              <a:t>   * 8 hook events total (UserPromptSubmit, SessionStart, etc.)</a:t>
            </a:r>
          </a:p>
          <a:p>
            <a:r>
              <a:t>   * Written in any language (Bash, Python, JavaScript, etc.)</a:t>
            </a:r>
          </a:p>
          <a:p>
            <a:r>
              <a:t>   * Critical for enterprise: audit logs, compliance, safety</a:t>
            </a:r>
          </a:p>
          <a:p/>
          <a:p>
            <a:r>
              <a:t>REAL-WORLD EXAMPLE:</a:t>
            </a:r>
          </a:p>
          <a:p>
            <a:r>
              <a:t>   PreToolUse hook blocks git commits containing hardcoded API keys. Saves your team from credential leaks.</a:t>
            </a:r>
          </a:p>
          <a:p/>
          <a:p>
            <a:r>
              <a:t>TRANSITION:</a:t>
            </a:r>
          </a:p>
          <a:p>
            <a:r>
              <a:t>   Let's see the hook event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2 min</a:t>
            </a:r>
          </a:p>
          <a:p/>
          <a:p>
            <a:r>
              <a:t>KEY POINTS:</a:t>
            </a:r>
          </a:p>
          <a:p>
            <a:r>
              <a:t>   * Morning: Extensibility - custom commands, subagents, hooks</a:t>
            </a:r>
          </a:p>
          <a:p>
            <a:r>
              <a:t>   * Afternoon: Integration - MCP servers, agent teams, production patterns</a:t>
            </a:r>
          </a:p>
          <a:p>
            <a:r>
              <a:t>   * Two comprehensive labs with real production deliverables</a:t>
            </a:r>
          </a:p>
          <a:p>
            <a:r>
              <a:t>   * Breaks every 90-120 minutes plus lunch</a:t>
            </a:r>
          </a:p>
          <a:p/>
          <a:p>
            <a:r>
              <a:t>TRANSITION:</a:t>
            </a:r>
          </a:p>
          <a:p>
            <a:r>
              <a:t>   What you'll be able to do by end of 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8 events total, focus on PreToolUse and PostToolUse for most value</a:t>
            </a:r>
          </a:p>
          <a:p>
            <a:r>
              <a:t>   * PreToolUse can BLOCK actions (exit code 2)</a:t>
            </a:r>
          </a:p>
          <a:p>
            <a:r>
              <a:t>   * PostToolUse cannot block (action already happened)</a:t>
            </a:r>
          </a:p>
          <a:p>
            <a:r>
              <a:t>   * PostToolUse perfect for logging, notifications, metrics</a:t>
            </a:r>
          </a:p>
          <a:p>
            <a:r>
              <a:t>   * Hooks receive context via environment variables</a:t>
            </a:r>
          </a:p>
          <a:p/>
          <a:p>
            <a:r>
              <a:t>TRANSITION:</a:t>
            </a:r>
          </a:p>
          <a:p>
            <a:r>
              <a:t>   Pre-tool hooks are your safety guardrails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Pre-tool: Prevention (blocks bad actions)</a:t>
            </a:r>
          </a:p>
          <a:p>
            <a:r>
              <a:t>   * Post-tool: Detection (logs what happened)</a:t>
            </a:r>
          </a:p>
          <a:p>
            <a:r>
              <a:t>   * Defense in depth: Use both together</a:t>
            </a:r>
          </a:p>
          <a:p>
            <a:r>
              <a:t>   * Exit 0 = allow, exit 2 = block (pre-tool only)</a:t>
            </a:r>
          </a:p>
          <a:p>
            <a:r>
              <a:t>   * Hooks run synchronously - keep them fast (&lt;1 second)</a:t>
            </a:r>
          </a:p>
          <a:p/>
          <a:p>
            <a:r>
              <a:t>REAL-WORLD EXAMPLE:</a:t>
            </a:r>
          </a:p>
          <a:p>
            <a:r>
              <a:t>   Pre-tool blocks commits with secrets. Post-tool logs all file modifications for audit. Together: prevent issues AND track all changes.</a:t>
            </a:r>
          </a:p>
          <a:p/>
          <a:p>
            <a:r>
              <a:t>TRANSITION:</a:t>
            </a:r>
          </a:p>
          <a:p>
            <a:r>
              <a:t>   Let's see hook directory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Hooks in .claude/hooks/pre-tool/ and post-tool/</a:t>
            </a:r>
          </a:p>
          <a:p>
            <a:r>
              <a:t>   * Multiple hooks can exist, all run in sequence</a:t>
            </a:r>
          </a:p>
          <a:p>
            <a:r>
              <a:t>   * ANY pre-tool hook can block (first blocker wins)</a:t>
            </a:r>
          </a:p>
          <a:p>
            <a:r>
              <a:t>   * Post-tool hooks all run regardless</a:t>
            </a:r>
          </a:p>
          <a:p>
            <a:r>
              <a:t>   * Make scripts executable (chmod +x on Unix)</a:t>
            </a:r>
          </a:p>
          <a:p>
            <a:r>
              <a:t>   * Any language works (Bash, Python, Node, PowerShell)</a:t>
            </a:r>
          </a:p>
          <a:p/>
          <a:p>
            <a:r>
              <a:t>TRANSITION:</a:t>
            </a:r>
          </a:p>
          <a:p>
            <a:r>
              <a:t>   What data do hooks receive?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CLAUDE_TOOL: Which tool is being called</a:t>
            </a:r>
          </a:p>
          <a:p>
            <a:r>
              <a:t>   * CLAUDE_TOOL_INPUT: JSON with parameters</a:t>
            </a:r>
          </a:p>
          <a:p>
            <a:r>
              <a:t>   * PostToolUse also gets OUTPUT and SUCCESS</a:t>
            </a:r>
          </a:p>
          <a:p>
            <a:r>
              <a:t>   * Exit 0 = continue, exit 2 = block (pre-tool)</a:t>
            </a:r>
          </a:p>
          <a:p>
            <a:r>
              <a:t>   * Hook can output text - goes to Claude's context</a:t>
            </a:r>
          </a:p>
          <a:p/>
          <a:p>
            <a:r>
              <a:t>TRANSITION:</a:t>
            </a:r>
          </a:p>
          <a:p>
            <a:r>
              <a:t>   Real example: Blocking hardcoded secrets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Checks if tool is Bash and command is git commit</a:t>
            </a:r>
          </a:p>
          <a:p>
            <a:r>
              <a:t>   * Scans staged changes for secret patterns</a:t>
            </a:r>
          </a:p>
          <a:p>
            <a:r>
              <a:t>   * Patterns: api_key, password, secret, token, etc.</a:t>
            </a:r>
          </a:p>
          <a:p>
            <a:r>
              <a:t>   * If found: outputs warning, exits 2 (blocks)</a:t>
            </a:r>
          </a:p>
          <a:p>
            <a:r>
              <a:t>   * If clean: exits 0 (allows commit)</a:t>
            </a:r>
          </a:p>
          <a:p>
            <a:r>
              <a:t>   * Runs every time Claude tries to commit</a:t>
            </a:r>
          </a:p>
          <a:p/>
          <a:p>
            <a:r>
              <a:t>REAL-WORLD EXAMPLE:</a:t>
            </a:r>
          </a:p>
          <a:p>
            <a:r>
              <a:t>   This hook has prevented multiple API key leaks at production companies. Saved thousands in credential rotation costs.</a:t>
            </a:r>
          </a:p>
          <a:p/>
          <a:p>
            <a:r>
              <a:t>TRANSITION:</a:t>
            </a:r>
          </a:p>
          <a:p>
            <a:r>
              <a:t>   Post-tool example: Audit logging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PostToolUse hook (runs after action completes)</a:t>
            </a:r>
          </a:p>
          <a:p>
            <a:r>
              <a:t>   * Logs all Write, Edit, Bash operations</a:t>
            </a:r>
          </a:p>
          <a:p>
            <a:r>
              <a:t>   * Records: timestamp, tool, file, success, session</a:t>
            </a:r>
          </a:p>
          <a:p>
            <a:r>
              <a:t>   * Appends to .claude/audit.log (JSON lines)</a:t>
            </a:r>
          </a:p>
          <a:p>
            <a:r>
              <a:t>   * Perfect for compliance: who changed what when</a:t>
            </a:r>
          </a:p>
          <a:p>
            <a:r>
              <a:t>   * Cannot block (action already happened)</a:t>
            </a:r>
          </a:p>
          <a:p/>
          <a:p>
            <a:r>
              <a:t>REAL-WORLD EXAMPLE:</a:t>
            </a:r>
          </a:p>
          <a:p>
            <a:r>
              <a:t>   Compliance requirement: audit trail of all AI-generated changes. This hook provides complete log for security review.</a:t>
            </a:r>
          </a:p>
          <a:p/>
          <a:p>
            <a:r>
              <a:t>TRANSITION:</a:t>
            </a:r>
          </a:p>
          <a:p>
            <a:r>
              <a:t>   Hook best practices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Speed matters: Hooks add latency to every action</a:t>
            </a:r>
          </a:p>
          <a:p>
            <a:r>
              <a:t>   * stdout = context injection (Claude sees it)</a:t>
            </a:r>
          </a:p>
          <a:p>
            <a:r>
              <a:t>   * stderr = debug logging (you see it, Claude doesn't)</a:t>
            </a:r>
          </a:p>
          <a:p>
            <a:r>
              <a:t>   * Decide fail-open vs fail-closed per hook</a:t>
            </a:r>
          </a:p>
          <a:p>
            <a:r>
              <a:t>   * Bad hooks can make Claude unusable - test first</a:t>
            </a:r>
          </a:p>
          <a:p>
            <a:r>
              <a:t>   * Git commit hooks so team benefits</a:t>
            </a:r>
          </a:p>
          <a:p>
            <a:r>
              <a:t>   * Document what hooks do and why they exist</a:t>
            </a:r>
          </a:p>
          <a:p/>
          <a:p>
            <a:r>
              <a:t>ASK THE CLASS:</a:t>
            </a:r>
          </a:p>
          <a:p>
            <a:r>
              <a:t>   "What safety checks or audit requirements does YOUR org have that hooks could enforce?"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Demo: Implementing hooks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7 min</a:t>
            </a:r>
          </a:p>
          <a:p/>
          <a:p>
            <a:r>
              <a:t>KEY POINTS:</a:t>
            </a:r>
          </a:p>
          <a:p>
            <a:r>
              <a:t>   * Hook prevents credential leaks automatically</a:t>
            </a:r>
          </a:p>
          <a:p>
            <a:r>
              <a:t>   * No manual checking needed</a:t>
            </a:r>
          </a:p>
          <a:p>
            <a:r>
              <a:t>   * Blocks action before damage done</a:t>
            </a:r>
          </a:p>
          <a:p>
            <a:r>
              <a:t>   * Clear warning explains what was found</a:t>
            </a:r>
          </a:p>
          <a:p>
            <a:r>
              <a:t>   * Remove secret, retry, works fine</a:t>
            </a:r>
          </a:p>
          <a:p>
            <a:r>
              <a:t>   * This is production safety at work</a:t>
            </a:r>
          </a:p>
          <a:p/>
          <a:p>
            <a:r>
              <a:t>REAL-WORLD EXAMPLE:</a:t>
            </a:r>
          </a:p>
          <a:p>
            <a:r>
              <a:t>   Multiple companies have this exact hook preventing AWS key leaks. Saved thousands in incident response.</a:t>
            </a:r>
          </a:p>
          <a:p/>
          <a:p>
            <a:r>
              <a:t>DEMO:</a:t>
            </a:r>
          </a:p>
          <a:p>
            <a:r>
              <a:t>   1) Create .claude/hooks/pre-tool/no-secrets.sh with secret detection logic. 2) chmod +x the script. 3) Create test file with fake API key: const API_KEY = 'sk-12345-secret'. 4) git add the file. 5) In Claude: 'Commit this with message test'. 6) SHOW THE BLOCK with warning message. 7) Remove the secret, try again - show it works. 8) Emphasize: This runs automatically on every commit attempt.</a:t>
            </a:r>
          </a:p>
          <a:p/>
          <a:p>
            <a:r>
              <a:t>TRANSITION:</a:t>
            </a:r>
          </a:p>
          <a:p>
            <a:r>
              <a:t>   Break time - when we return, plan mode and thinking levels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Sometimes you want to see what Claude PLANS to do before it actually does it. That's plan mode.</a:t>
            </a:r>
          </a:p>
          <a:p/>
          <a:p>
            <a:r>
              <a:t>KEY POINTS:</a:t>
            </a:r>
          </a:p>
          <a:p>
            <a:r>
              <a:t>   * Plan mode: Claude shows its plan, waits for approval</a:t>
            </a:r>
          </a:p>
          <a:p>
            <a:r>
              <a:t>   * You review, can ask for changes, then approve or reject</a:t>
            </a:r>
          </a:p>
          <a:p>
            <a:r>
              <a:t>   * Perfect for complex or risky operations</a:t>
            </a:r>
          </a:p>
          <a:p>
            <a:r>
              <a:t>   * Uses @plan subagent for research phase</a:t>
            </a:r>
          </a:p>
          <a:p>
            <a:r>
              <a:t>   * Prevents expensive mistakes before they happen</a:t>
            </a:r>
          </a:p>
          <a:p>
            <a:r>
              <a:t>   * Enable per-session or per-request</a:t>
            </a:r>
          </a:p>
          <a:p/>
          <a:p>
            <a:r>
              <a:t>REAL-WORLD EXAMPLE:</a:t>
            </a:r>
          </a:p>
          <a:p>
            <a:r>
              <a:t>   Large refactor across 20 files. Plan mode shows the full plan first. You spot a logic error in step 3, fix it, then approve. Saves hours of cleanup.</a:t>
            </a:r>
          </a:p>
          <a:p/>
          <a:p>
            <a:r>
              <a:t>TRANSITION:</a:t>
            </a:r>
          </a:p>
          <a:p>
            <a:r>
              <a:t>   When to use plan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Plan mode adds overhead - use when benefit justifies cost</a:t>
            </a:r>
          </a:p>
          <a:p>
            <a:r>
              <a:t>   * Complex operations: Plan helps spot issues early</a:t>
            </a:r>
          </a:p>
          <a:p>
            <a:r>
              <a:t>   * Simple operations: Plan mode slows you down unnecessarily</a:t>
            </a:r>
          </a:p>
          <a:p>
            <a:r>
              <a:t>   * Learning mode: Plan shows you Claude's reasoning</a:t>
            </a:r>
          </a:p>
          <a:p>
            <a:r>
              <a:t>   * Production: Plan for risky operations, skip for routine</a:t>
            </a:r>
          </a:p>
          <a:p/>
          <a:p>
            <a:r>
              <a:t>TRANSITION:</a:t>
            </a:r>
          </a:p>
          <a:p>
            <a:r>
              <a:t>   Related: Thinking levels control reasoning depth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These are advanced, production-ready patterns</a:t>
            </a:r>
          </a:p>
          <a:p>
            <a:r>
              <a:t>   * By EOD you'll have working examples of each</a:t>
            </a:r>
          </a:p>
          <a:p>
            <a:r>
              <a:t>   * Focus is on real-world application at scale</a:t>
            </a:r>
          </a:p>
          <a:p>
            <a:r>
              <a:t>   * Everything you build today can be deployed Monday</a:t>
            </a:r>
          </a:p>
          <a:p/>
          <a:p>
            <a:r>
              <a:t>ASK THE CLASS:</a:t>
            </a:r>
          </a:p>
          <a:p>
            <a:r>
              <a:t>   "Quick poll: How many of you have created custom slash commands? Used MCP servers?"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Let's start with custom commands - the easiest way to extend Claude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Claude can think fast or think deep. Thinking levels let you control that tradeoff.</a:t>
            </a:r>
          </a:p>
          <a:p/>
          <a:p>
            <a:r>
              <a:t>KEY POINTS:</a:t>
            </a:r>
          </a:p>
          <a:p>
            <a:r>
              <a:t>   * Four levels: off, low, medium, high</a:t>
            </a:r>
          </a:p>
          <a:p>
            <a:r>
              <a:t>   * Higher thinking = slower, better, more expensive</a:t>
            </a:r>
          </a:p>
          <a:p>
            <a:r>
              <a:t>   * Lower thinking = faster, cheaper, good enough for many tasks</a:t>
            </a:r>
          </a:p>
          <a:p>
            <a:r>
              <a:t>   * Set per session or per request</a:t>
            </a:r>
          </a:p>
          <a:p>
            <a:r>
              <a:t>   * Default: low (good balance for most work)</a:t>
            </a:r>
          </a:p>
          <a:p>
            <a:r>
              <a:t>   * High thinking shows reasoning process (like Extended Thinking)</a:t>
            </a:r>
          </a:p>
          <a:p/>
          <a:p>
            <a:r>
              <a:t>REAL-WORLD EXAMPLE:</a:t>
            </a:r>
          </a:p>
          <a:p>
            <a:r>
              <a:t>   Simple function? Low thinking, done in 5 seconds. Complex algorithm? High thinking, 30 seconds but much better quality.</a:t>
            </a:r>
          </a:p>
          <a:p/>
          <a:p>
            <a:r>
              <a:t>TRANSITION:</a:t>
            </a:r>
          </a:p>
          <a:p>
            <a:r>
              <a:t>   Let's see the spectrum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OFF: Fastest, cheapest, minimal reasoning</a:t>
            </a:r>
          </a:p>
          <a:p>
            <a:r>
              <a:t>   * LOW: Default, good balance (use this most)</a:t>
            </a:r>
          </a:p>
          <a:p>
            <a:r>
              <a:t>   * MEDIUM: Deeper reasoning, moderate speed</a:t>
            </a:r>
          </a:p>
          <a:p>
            <a:r>
              <a:t>   * HIGH: Maximum reasoning, shows work, slowest</a:t>
            </a:r>
          </a:p>
          <a:p>
            <a:r>
              <a:t>   * Cost scales: LOW is baseline, HIGH is 3-5× cost</a:t>
            </a:r>
          </a:p>
          <a:p>
            <a:r>
              <a:t>   * Match level to task importance</a:t>
            </a:r>
          </a:p>
          <a:p/>
          <a:p>
            <a:r>
              <a:t>REAL-WORLD EXAMPLE:</a:t>
            </a:r>
          </a:p>
          <a:p>
            <a:r>
              <a:t>   Boilerplate code generation? LOW. Complex algorithm with edge cases? HIGH. Let thinking match stakes.</a:t>
            </a:r>
          </a:p>
          <a:p/>
          <a:p>
            <a:r>
              <a:t>TRANSITION:</a:t>
            </a:r>
          </a:p>
          <a:p>
            <a:r>
              <a:t>   How to set thinking levels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Multiple ways to control thinking level</a:t>
            </a:r>
          </a:p>
          <a:p>
            <a:r>
              <a:t>   * /thinking command sets for current session</a:t>
            </a:r>
          </a:p>
          <a:p>
            <a:r>
              <a:t>   * Natural language works: 'think harder about this'</a:t>
            </a:r>
          </a:p>
          <a:p>
            <a:r>
              <a:t>   * CLAUDE.md sets project default</a:t>
            </a:r>
          </a:p>
          <a:p>
            <a:r>
              <a:t>   * High thinking = visible reasoning process</a:t>
            </a:r>
          </a:p>
          <a:p>
            <a:r>
              <a:t>   * Adjust dynamically based on task complexity</a:t>
            </a:r>
          </a:p>
          <a:p/>
          <a:p>
            <a:r>
              <a:t>TRANSITION:</a:t>
            </a:r>
          </a:p>
          <a:p>
            <a:r>
              <a:t>   Combining plan mode and thinking levels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The nuclear option: Maximum care and reasoning</a:t>
            </a:r>
          </a:p>
          <a:p>
            <a:r>
              <a:t>   * Claude thinks deeply about plan before executing</a:t>
            </a:r>
          </a:p>
          <a:p>
            <a:r>
              <a:t>   * You see all reasoning, review plan, approve/modify</a:t>
            </a:r>
          </a:p>
          <a:p>
            <a:r>
              <a:t>   * Expensive in time and tokens</a:t>
            </a:r>
          </a:p>
          <a:p>
            <a:r>
              <a:t>   * Prevents multi-hour mistakes with 5 min of planning</a:t>
            </a:r>
          </a:p>
          <a:p>
            <a:r>
              <a:t>   * Reserve for genuinely complex/risky operations</a:t>
            </a:r>
          </a:p>
          <a:p/>
          <a:p>
            <a:r>
              <a:t>REAL-WORLD EXAMPLE:</a:t>
            </a:r>
          </a:p>
          <a:p>
            <a:r>
              <a:t>   Database migration affecting 50 tables. Plan mode + high thinking catches schema dependency you missed. 10 minutes planning saves 3 days of rollback work.</a:t>
            </a:r>
          </a:p>
          <a:p/>
          <a:p>
            <a:r>
              <a:t>TRANSITION:</a:t>
            </a:r>
          </a:p>
          <a:p>
            <a:r>
              <a:t>   Demo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8 min</a:t>
            </a:r>
          </a:p>
          <a:p/>
          <a:p>
            <a:r>
              <a:t>KEY POINTS:</a:t>
            </a:r>
          </a:p>
          <a:p>
            <a:r>
              <a:t>   * /thinking high for maximum reasoning</a:t>
            </a:r>
          </a:p>
          <a:p>
            <a:r>
              <a:t>   * Plan mode shows full approach before execution</a:t>
            </a:r>
          </a:p>
          <a:p>
            <a:r>
              <a:t>   * @plan subagent researches the codebase</a:t>
            </a:r>
          </a:p>
          <a:p>
            <a:r>
              <a:t>   * Review plan for logic errors or missing steps</a:t>
            </a:r>
          </a:p>
          <a:p>
            <a:r>
              <a:t>   * Approve or request modifications</a:t>
            </a:r>
          </a:p>
          <a:p>
            <a:r>
              <a:t>   * Then Claude executes the approved plan</a:t>
            </a:r>
          </a:p>
          <a:p/>
          <a:p>
            <a:r>
              <a:t>REAL-WORLD EXAMPLE:</a:t>
            </a:r>
          </a:p>
          <a:p>
            <a:r>
              <a:t>   This exact workflow saved a team from breaking auth in production. Plan caught missing error handling in step 4.</a:t>
            </a:r>
          </a:p>
          <a:p/>
          <a:p>
            <a:r>
              <a:t>DEMO:</a:t>
            </a:r>
          </a:p>
          <a:p>
            <a:r>
              <a:t>   1) Start Claude with /thinking high. 2) Enable plan mode (if not default). 3) Request complex refactor: 'Refactor authentication system to use JWT instead of sessions across all 5 files'. 4) Show Claude researching (using @plan subagent). 5) Show plan output with all steps. 6) Review plan together, point out details. 7) Approve plan, watch execution. 8) Emphasize: Preview prevented mistakes.</a:t>
            </a:r>
          </a:p>
          <a:p/>
          <a:p>
            <a:r>
              <a:t>TRANSITION:</a:t>
            </a:r>
          </a:p>
          <a:p>
            <a:r>
              <a:t>   Time for Lab 1 - you'll build custom commands and hooks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2 min</a:t>
            </a:r>
          </a:p>
          <a:p/>
          <a:p>
            <a:r>
              <a:t>KEY POINTS:</a:t>
            </a:r>
          </a:p>
          <a:p>
            <a:r>
              <a:t>   * Lab guide has step-by-step instructions</a:t>
            </a:r>
          </a:p>
          <a:p>
            <a:r>
              <a:t>   * Start with commands (easier), then hooks</a:t>
            </a:r>
          </a:p>
          <a:p>
            <a:r>
              <a:t>   * Test thoroughly before moving to next exercise</a:t>
            </a:r>
          </a:p>
          <a:p>
            <a:r>
              <a:t>   * Validation checkpoints ensure you're on track</a:t>
            </a:r>
          </a:p>
          <a:p>
            <a:r>
              <a:t>   * Deliverables can be used in real projects Monday</a:t>
            </a:r>
          </a:p>
          <a:p/>
          <a:p>
            <a:r>
              <a:t>TRANSITION:</a:t>
            </a:r>
          </a:p>
          <a:p>
            <a:r>
              <a:t>   Lab materials are in your repo - let's begin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Yesterday we covered CLAUDE.md basics. Today: Advanced patterns for team collaboration and skill configuration.</a:t>
            </a:r>
          </a:p>
          <a:p/>
          <a:p>
            <a:r>
              <a:t>KEY POINTS:</a:t>
            </a:r>
          </a:p>
          <a:p>
            <a:r>
              <a:t>   * Skills are specialized capabilities Claude Code provides</a:t>
            </a:r>
          </a:p>
          <a:p>
            <a:r>
              <a:t>   * Built-in skills: commit (git commits), pr (pull requests), review (code review)</a:t>
            </a:r>
          </a:p>
          <a:p>
            <a:r>
              <a:t>   * Skills can be enabled/disabled per project</a:t>
            </a:r>
          </a:p>
          <a:p>
            <a:r>
              <a:t>   * Skills configured via CLAUDE.md</a:t>
            </a:r>
          </a:p>
          <a:p>
            <a:r>
              <a:t>   * Custom skills are possible (advanced, check docs)</a:t>
            </a:r>
          </a:p>
          <a:p/>
          <a:p>
            <a:r>
              <a:t>REAL-WORLD EXAMPLE:</a:t>
            </a:r>
          </a:p>
          <a:p>
            <a:r>
              <a:t>   Enable 'commit' skill in CLAUDE.md. Claude automatically generates conventional commit messages when you ask to commit changes.</a:t>
            </a:r>
          </a:p>
          <a:p/>
          <a:p>
            <a:r>
              <a:t>TRANSITION:</a:t>
            </a:r>
          </a:p>
          <a:p>
            <a:r>
              <a:t>   Configuring skills in CLAUDE.md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CLAUDE.md is where you configure skills for project</a:t>
            </a:r>
          </a:p>
          <a:p>
            <a:r>
              <a:t>   * List skills to enable in Skills Configuration section</a:t>
            </a:r>
          </a:p>
          <a:p>
            <a:r>
              <a:t>   * Each skill can have custom settings</a:t>
            </a:r>
          </a:p>
          <a:p>
            <a:r>
              <a:t>   * Settings adapt skill behavior to your workflow</a:t>
            </a:r>
          </a:p>
          <a:p>
            <a:r>
              <a:t>   * Example: commit skill follows your commit conventions</a:t>
            </a:r>
          </a:p>
          <a:p>
            <a:r>
              <a:t>   * Team shares CLAUDE.md via git</a:t>
            </a:r>
          </a:p>
          <a:p/>
          <a:p>
            <a:r>
              <a:t>REAL-WORLD EXAMPLE:</a:t>
            </a:r>
          </a:p>
          <a:p>
            <a:r>
              <a:t>   Team uses Conventional Commits with Jira tickets. Configure commit skill to include ticket number from branch name automatically. Saves time, ensures consistency.</a:t>
            </a:r>
          </a:p>
          <a:p/>
          <a:p>
            <a:r>
              <a:t>TRANSITION:</a:t>
            </a:r>
          </a:p>
          <a:p>
            <a:r>
              <a:t>   Advanced CLAUDE.md patterns for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CLAUDE.md can be sophisticated team configuration</a:t>
            </a:r>
          </a:p>
          <a:p>
            <a:r>
              <a:t>   * Multi-repo: Symlink to shared CLAUDE.md + local additions</a:t>
            </a:r>
          </a:p>
          <a:p>
            <a:r>
              <a:t>   * Style guides codify team preferences (async/await, error handling)</a:t>
            </a:r>
          </a:p>
          <a:p>
            <a:r>
              <a:t>   * Security: List sensitive patterns, off-limits directories</a:t>
            </a:r>
          </a:p>
          <a:p>
            <a:r>
              <a:t>   * Tool preferences guide Claude's choices</a:t>
            </a:r>
          </a:p>
          <a:p>
            <a:r>
              <a:t>   * These patterns scale from 1 dev to 100-person teams</a:t>
            </a:r>
          </a:p>
          <a:p/>
          <a:p>
            <a:r>
              <a:t>REAL-WORLD EXAMPLE:</a:t>
            </a:r>
          </a:p>
          <a:p>
            <a:r>
              <a:t>   Organization has 50 repos. Shared CLAUDE-base.md defines company standards. Each repo symlinks it and adds project-specific context.</a:t>
            </a:r>
          </a:p>
          <a:p/>
          <a:p>
            <a:r>
              <a:t>TRANSITION:</a:t>
            </a:r>
          </a:p>
          <a:p>
            <a:r>
              <a:t>   Real examples you can adapt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Each tech stack has specific conventions</a:t>
            </a:r>
          </a:p>
          <a:p>
            <a:r>
              <a:t>   * CLAUDE.md codifies these so Claude follows them</a:t>
            </a:r>
          </a:p>
          <a:p>
            <a:r>
              <a:t>   * Python example: Type hints, pytest patterns, SQLAlchemy idioms</a:t>
            </a:r>
          </a:p>
          <a:p>
            <a:r>
              <a:t>   * TypeScript example: Hooks over classes, RTL patterns, bundle optimization</a:t>
            </a:r>
          </a:p>
          <a:p>
            <a:r>
              <a:t>   * New team members clone repo, get instant Claude configuration</a:t>
            </a:r>
          </a:p>
          <a:p>
            <a:r>
              <a:t>   * Consistency across team without manual prompting</a:t>
            </a:r>
          </a:p>
          <a:p/>
          <a:p>
            <a:r>
              <a:t>ASK THE CLASS:</a:t>
            </a:r>
          </a:p>
          <a:p>
            <a:r>
              <a:t>   "What conventions does YOUR team enforce that Claude should know?"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With Skills and CLAUDE.md mastered, next: MCP for external integrations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You know slash commands like /init and /commit - you can create your own!</a:t>
            </a:r>
          </a:p>
          <a:p/>
          <a:p>
            <a:r>
              <a:t>KEY POINTS:</a:t>
            </a:r>
          </a:p>
          <a:p>
            <a:r>
              <a:t>   * Custom commands are Markdown files that define new slash commands</a:t>
            </a:r>
          </a:p>
          <a:p>
            <a:r>
              <a:t>   * They're prompt templates with placeholders for arguments</a:t>
            </a:r>
          </a:p>
          <a:p>
            <a:r>
              <a:t>   * Perfect for repetitive tasks your team does daily</a:t>
            </a:r>
          </a:p>
          <a:p>
            <a:r>
              <a:t>   * Share via git so whole team benefits</a:t>
            </a:r>
          </a:p>
          <a:p>
            <a:r>
              <a:t>   * Examples: /api-doc, /test-this, /refactor, /pr-review</a:t>
            </a:r>
          </a:p>
          <a:p/>
          <a:p>
            <a:r>
              <a:t>REAL-WORLD EXAMPLE:</a:t>
            </a:r>
          </a:p>
          <a:p>
            <a:r>
              <a:t>   Your team writes API docs for every endpoint. Instead of explaining what you need each time, create /api-doc that generates comprehensive docs in your standard format.</a:t>
            </a:r>
          </a:p>
          <a:p/>
          <a:p>
            <a:r>
              <a:t>TRANSITION:</a:t>
            </a:r>
          </a:p>
          <a:p>
            <a:r>
              <a:t>   Let's see the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OPEN WITH:</a:t>
            </a:r>
          </a:p>
          <a:p>
            <a:r>
              <a:t>   MCP is like USB for AI - a standard way to connect Claude to any tool, database, or API.</a:t>
            </a:r>
          </a:p>
          <a:p/>
          <a:p>
            <a:r>
              <a:t>KEY POINTS:</a:t>
            </a:r>
          </a:p>
          <a:p>
            <a:r>
              <a:t>   * MCP = Model Context Protocol</a:t>
            </a:r>
          </a:p>
          <a:p>
            <a:r>
              <a:t>   * Open standard from Anthropic</a:t>
            </a:r>
          </a:p>
          <a:p>
            <a:r>
              <a:t>   * Connects Claude to external systems</a:t>
            </a:r>
          </a:p>
          <a:p>
            <a:r>
              <a:t>   * Pre-built servers for common tools (GitHub, databases, Slack)</a:t>
            </a:r>
          </a:p>
          <a:p>
            <a:r>
              <a:t>   * You can build custom MCP servers for your systems</a:t>
            </a:r>
          </a:p>
          <a:p>
            <a:r>
              <a:t>   * Think: Plugin architecture for Claude Code</a:t>
            </a:r>
          </a:p>
          <a:p/>
          <a:p>
            <a:r>
              <a:t>REAL-WORLD EXAMPLE:</a:t>
            </a:r>
          </a:p>
          <a:p>
            <a:r>
              <a:t>   Install GitHub MCP server. Now Claude can list PRs, create issues, review code - all directly from chat.</a:t>
            </a:r>
          </a:p>
          <a:p/>
          <a:p>
            <a:r>
              <a:t>TRANSITION:</a:t>
            </a:r>
          </a:p>
          <a:p>
            <a:r>
              <a:t>   How MCP works under the 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Client (Claude) requests capabilities via MCP</a:t>
            </a:r>
          </a:p>
          <a:p>
            <a:r>
              <a:t>   * Server exposes tools, resources, prompts</a:t>
            </a:r>
          </a:p>
          <a:p>
            <a:r>
              <a:t>   * Communication via JSON-RPC (standard protocol)</a:t>
            </a:r>
          </a:p>
          <a:p>
            <a:r>
              <a:t>   * Multiple servers can run simultaneously</a:t>
            </a:r>
          </a:p>
          <a:p>
            <a:r>
              <a:t>   * Servers are local processes, not cloud services</a:t>
            </a:r>
          </a:p>
          <a:p>
            <a:r>
              <a:t>   * You control what data Claude can access</a:t>
            </a:r>
          </a:p>
          <a:p/>
          <a:p>
            <a:r>
              <a:t>REAL-WORLD EXAMPLE:</a:t>
            </a:r>
          </a:p>
          <a:p>
            <a:r>
              <a:t>   You have 3 MCP servers running: GitHub (for repos), PostgreSQL (for database), Custom (for internal CRM). Claude can use all three in one conversation.</a:t>
            </a:r>
          </a:p>
          <a:p/>
          <a:p>
            <a:r>
              <a:t>TRANSITION:</a:t>
            </a:r>
          </a:p>
          <a:p>
            <a:r>
              <a:t>   MCP primitives: tools, resources, prompts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Tools: Functions Claude calls (create_issue, search_code, send_email)</a:t>
            </a:r>
          </a:p>
          <a:p>
            <a:r>
              <a:t>   * Resources: Data Claude accesses (files, database schemas, API docs)</a:t>
            </a:r>
          </a:p>
          <a:p>
            <a:r>
              <a:t>   * Prompts: Task templates (analyze this PR, debug this error)</a:t>
            </a:r>
          </a:p>
          <a:p>
            <a:r>
              <a:t>   * Servers define which primitives they provide</a:t>
            </a:r>
          </a:p>
          <a:p>
            <a:r>
              <a:t>   * Claude discovers capabilities when server connects</a:t>
            </a:r>
          </a:p>
          <a:p/>
          <a:p>
            <a:r>
              <a:t>REAL-WORLD EXAMPLE:</a:t>
            </a:r>
          </a:p>
          <a:p>
            <a:r>
              <a:t>   GitHub MCP server provides: Tools (create_issue, create_pr), Resources (repo files, issues list), Prompts (review_pr template).</a:t>
            </a:r>
          </a:p>
          <a:p/>
          <a:p>
            <a:r>
              <a:t>TRANSITION:</a:t>
            </a:r>
          </a:p>
          <a:p>
            <a:r>
              <a:t>   Available MCP servers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Dozens of pre-built MCP servers available</a:t>
            </a:r>
          </a:p>
          <a:p>
            <a:r>
              <a:t>   * GitHub server most popular for development</a:t>
            </a:r>
          </a:p>
          <a:p>
            <a:r>
              <a:t>   * Database servers enable data analysis</a:t>
            </a:r>
          </a:p>
          <a:p>
            <a:r>
              <a:t>   * Filesystem extends beyond project directory</a:t>
            </a:r>
          </a:p>
          <a:p>
            <a:r>
              <a:t>   * Communication tools (Slack) for notifications</a:t>
            </a:r>
          </a:p>
          <a:p>
            <a:r>
              <a:t>   * Custom servers for your proprietary systems</a:t>
            </a:r>
          </a:p>
          <a:p/>
          <a:p>
            <a:r>
              <a:t>REAL-WORLD EXAMPLE:</a:t>
            </a:r>
          </a:p>
          <a:p>
            <a:r>
              <a:t>   Team uses GitHub + PostgreSQL + Custom CRM server. Claude can: review code, query customer data, update CRM records - all in one conversation.</a:t>
            </a:r>
          </a:p>
          <a:p/>
          <a:p>
            <a:r>
              <a:t>TRANSITION:</a:t>
            </a:r>
          </a:p>
          <a:p>
            <a:r>
              <a:t>   How to install MCP servers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Most MCP servers distributed via npm</a:t>
            </a:r>
          </a:p>
          <a:p>
            <a:r>
              <a:t>   * Install globally or per-project</a:t>
            </a:r>
          </a:p>
          <a:p>
            <a:r>
              <a:t>   * Configure in Claude config file (or CLAUDE.md)</a:t>
            </a:r>
          </a:p>
          <a:p>
            <a:r>
              <a:t>   * Provide credentials via env vars</a:t>
            </a:r>
          </a:p>
          <a:p>
            <a:r>
              <a:t>   * Restart Claude to load servers</a:t>
            </a:r>
          </a:p>
          <a:p>
            <a:r>
              <a:t>   * Servers auto-start when Claude launches</a:t>
            </a:r>
          </a:p>
          <a:p/>
          <a:p>
            <a:r>
              <a:t>REAL-WORLD EXAMPLE:</a:t>
            </a:r>
          </a:p>
          <a:p>
            <a:r>
              <a:t>   Install GitHub server once, works for all projects. Claude can now list your PRs, create issues, search code across all repos you have access to.</a:t>
            </a:r>
          </a:p>
          <a:p/>
          <a:p>
            <a:r>
              <a:t>TRANSITION:</a:t>
            </a:r>
          </a:p>
          <a:p>
            <a:r>
              <a:t>   Security considerations for MCP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Local execution = you control security posture</a:t>
            </a:r>
          </a:p>
          <a:p>
            <a:r>
              <a:t>   * Don't give database WRITE access unless necessary</a:t>
            </a:r>
          </a:p>
          <a:p>
            <a:r>
              <a:t>   * Read-only GitHub token for most development work</a:t>
            </a:r>
          </a:p>
          <a:p>
            <a:r>
              <a:t>   * Combine with hooks for audit trail</a:t>
            </a:r>
          </a:p>
          <a:p>
            <a:r>
              <a:t>   * Review MCP server source (most are &lt;500 lines)</a:t>
            </a:r>
          </a:p>
          <a:p>
            <a:r>
              <a:t>   * Teams should approve servers before deployment</a:t>
            </a:r>
          </a:p>
          <a:p>
            <a:r>
              <a:t>   * Never commit tokens to git</a:t>
            </a:r>
          </a:p>
          <a:p/>
          <a:p>
            <a:r>
              <a:t>REAL-WORLD EXAMPLE:</a:t>
            </a:r>
          </a:p>
          <a:p>
            <a:r>
              <a:t>   Database MCP server gets read-only credentials. Can query for analysis but cannot modify production data. Defense in depth.</a:t>
            </a:r>
          </a:p>
          <a:p/>
          <a:p>
            <a:r>
              <a:t>TRANSITION:</a:t>
            </a:r>
          </a:p>
          <a:p>
            <a:r>
              <a:t>   Demo: GitHub MCP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8 min</a:t>
            </a:r>
          </a:p>
          <a:p/>
          <a:p>
            <a:r>
              <a:t>KEY POINTS:</a:t>
            </a:r>
          </a:p>
          <a:p>
            <a:r>
              <a:t>   * GitHub MCP connects Claude to your repos</a:t>
            </a:r>
          </a:p>
          <a:p>
            <a:r>
              <a:t>   * List PRs, issues, commits via natural language</a:t>
            </a:r>
          </a:p>
          <a:p>
            <a:r>
              <a:t>   * Create issues and PRs from Claude chat</a:t>
            </a:r>
          </a:p>
          <a:p>
            <a:r>
              <a:t>   * Search code across all your repositories</a:t>
            </a:r>
          </a:p>
          <a:p>
            <a:r>
              <a:t>   * Combines with Claude Code for seamless workflow</a:t>
            </a:r>
          </a:p>
          <a:p>
            <a:r>
              <a:t>   * No context switching to GitHub web UI</a:t>
            </a:r>
          </a:p>
          <a:p/>
          <a:p>
            <a:r>
              <a:t>REAL-WORLD EXAMPLE:</a:t>
            </a:r>
          </a:p>
          <a:p>
            <a:r>
              <a:t>   During code review, Claude finds security issue. Immediately creates GitHub issue with details, assigns to security team. 30 seconds instead of 3 minutes of UI clicking.</a:t>
            </a:r>
          </a:p>
          <a:p/>
          <a:p>
            <a:r>
              <a:t>DEMO:</a:t>
            </a:r>
          </a:p>
          <a:p>
            <a:r>
              <a:t>   1) Show GitHub MCP server config in settings. 2) Start Claude Code. 3) Ask: 'List my open PRs across all repos'. 4) Ask: 'Create an issue in project X for the bug we just found'. 5) Ask: 'Show me recent commits on main branch'. 6) Emphasize: All of this via Claude chat, no switching to GitHub. 7) Show how it combines with code work: Find bug, create issue, all in one flow.</a:t>
            </a:r>
          </a:p>
          <a:p/>
          <a:p>
            <a:r>
              <a:t>TRANSITION:</a:t>
            </a:r>
          </a:p>
          <a:p>
            <a:r>
              <a:t>   Building custom MCP servers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TypeScript and Python SDKs available</a:t>
            </a:r>
          </a:p>
          <a:p>
            <a:r>
              <a:t>   * Protocol is simple: JSON-RPC over stdio or HTTP</a:t>
            </a:r>
          </a:p>
          <a:p>
            <a:r>
              <a:t>   * Most MCP servers are &lt;500 lines of code</a:t>
            </a:r>
          </a:p>
          <a:p>
            <a:r>
              <a:t>   * Example: Build MCP for internal CRM, ticketing, monitoring</a:t>
            </a:r>
          </a:p>
          <a:p>
            <a:r>
              <a:t>   * Documentation at modelcontextprotocol.io</a:t>
            </a:r>
          </a:p>
          <a:p>
            <a:r>
              <a:t>   * Community examples on GitHub</a:t>
            </a:r>
          </a:p>
          <a:p/>
          <a:p>
            <a:r>
              <a:t>REAL-WORLD EXAMPLE:</a:t>
            </a:r>
          </a:p>
          <a:p>
            <a:r>
              <a:t>   Company builds MCP server for internal ticketing system. Developers can create tickets, check status, update priorities - all from Claude chat during development.</a:t>
            </a:r>
          </a:p>
          <a:p/>
          <a:p>
            <a:r>
              <a:t>TRANSITION:</a:t>
            </a:r>
          </a:p>
          <a:p>
            <a:r>
              <a:t>   Simple MCP server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SDK handles protocol complexity</a:t>
            </a:r>
          </a:p>
          <a:p>
            <a:r>
              <a:t>   * You define tools and their logic</a:t>
            </a:r>
          </a:p>
          <a:p>
            <a:r>
              <a:t>   * tools/list: Advertise capabilities</a:t>
            </a:r>
          </a:p>
          <a:p>
            <a:r>
              <a:t>   * tools/call: Execute requested tool</a:t>
            </a:r>
          </a:p>
          <a:p>
            <a:r>
              <a:t>   * Input/output schemas define contracts</a:t>
            </a:r>
          </a:p>
          <a:p>
            <a:r>
              <a:t>   * Full example in MCP docs</a:t>
            </a:r>
          </a:p>
          <a:p/>
          <a:p>
            <a:r>
              <a:t>TRANSITION:</a:t>
            </a:r>
          </a:p>
          <a:p>
            <a:r>
              <a:t>   Break time - afternoon we'll do agent teams and production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OPEN WITH:</a:t>
            </a:r>
          </a:p>
          <a:p>
            <a:r>
              <a:t>   Remember Day 1 when we talked about Claude Desktop App's autonomous features? This is that, but for developers.</a:t>
            </a:r>
          </a:p>
          <a:p/>
          <a:p>
            <a:r>
              <a:t>KEY POINTS:</a:t>
            </a:r>
          </a:p>
          <a:p>
            <a:r>
              <a:t>   * Cowork tab in Claude Desktop App</a:t>
            </a:r>
          </a:p>
          <a:p>
            <a:r>
              <a:t>   * Set goal, choose directory, select model, start</a:t>
            </a:r>
          </a:p>
          <a:p>
            <a:r>
              <a:t>   * Claude works autonomously while you do other things</a:t>
            </a:r>
          </a:p>
          <a:p>
            <a:r>
              <a:t>   * Check back when ready - progress saved</a:t>
            </a:r>
          </a:p>
          <a:p>
            <a:r>
              <a:t>   * Task presets: Optimize codebase, Find bugs, Generate tests</a:t>
            </a:r>
          </a:p>
          <a:p>
            <a:r>
              <a:t>   * Windows/Mac desktop app - in preview for Pro/Team users</a:t>
            </a:r>
          </a:p>
          <a:p/>
          <a:p>
            <a:r>
              <a:t>REAL-WORLD EXAMPLE:</a:t>
            </a:r>
          </a:p>
          <a:p>
            <a:r>
              <a:t>   Friday afternoon: Tell Cowork 'Audit entire codebase for security issues, generate report'. Go to meeting. Come back Monday, comprehensive security audit is done.</a:t>
            </a:r>
          </a:p>
          <a:p/>
          <a:p>
            <a:r>
              <a:t>TRANSITION:</a:t>
            </a:r>
          </a:p>
          <a:p>
            <a:r>
              <a:t>   When to use Cowork vs interactive Claude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Commands go in .claude/commands/ directory</a:t>
            </a:r>
          </a:p>
          <a:p>
            <a:r>
              <a:t>   * File name becomes the command: api-doc.md → /api-doc</a:t>
            </a:r>
          </a:p>
          <a:p>
            <a:r>
              <a:t>   * Hyphenated names work best: test-this.md not test_this.md</a:t>
            </a:r>
          </a:p>
          <a:p>
            <a:r>
              <a:t>   * Commands appear in /help automatically</a:t>
            </a:r>
          </a:p>
          <a:p>
            <a:r>
              <a:t>   * Checked into git for team sharing</a:t>
            </a:r>
          </a:p>
          <a:p/>
          <a:p>
            <a:r>
              <a:t>REAL-WORLD EXAMPLE:</a:t>
            </a:r>
          </a:p>
          <a:p>
            <a:r>
              <a:t>   Create commands/ directory once, add files as team discovers repetitive patterns. After 2 weeks you'll have 5-10 commands saving hours daily.</a:t>
            </a:r>
          </a:p>
          <a:p/>
          <a:p>
            <a:r>
              <a:t>TRANSITION:</a:t>
            </a:r>
          </a:p>
          <a:p>
            <a:r>
              <a:t>   What goes inside a command file?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Interactive: You're actively collaborating (most work)</a:t>
            </a:r>
          </a:p>
          <a:p>
            <a:r>
              <a:t>   * Cowork: Delegate and forget (specific use cases)</a:t>
            </a:r>
          </a:p>
          <a:p>
            <a:r>
              <a:t>   * Decision: Would you block 2+ hours calendar time? → Cowork</a:t>
            </a:r>
          </a:p>
          <a:p>
            <a:r>
              <a:t>   * Quick task or learning? → Interactive</a:t>
            </a:r>
          </a:p>
          <a:p>
            <a:r>
              <a:t>   * Cowork perfect for: Security audits, test generation, documentation, dependency analysis</a:t>
            </a:r>
          </a:p>
          <a:p>
            <a:r>
              <a:t>   * Not for: Quick questions, pair programming, debugging</a:t>
            </a:r>
          </a:p>
          <a:p/>
          <a:p>
            <a:r>
              <a:t>ASK THE CLASS:</a:t>
            </a:r>
          </a:p>
          <a:p>
            <a:r>
              <a:t>   "What monthly task takes 2+ hours you'd delegate to Cowork?"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Task presets make Cowork easy to 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Presets are one-click delegation</a:t>
            </a:r>
          </a:p>
          <a:p>
            <a:r>
              <a:t>   * Each preset is a comprehensive task template</a:t>
            </a:r>
          </a:p>
          <a:p>
            <a:r>
              <a:t>   * Customize detail level: Overview, MVP, Detailed spec</a:t>
            </a:r>
          </a:p>
          <a:p>
            <a:r>
              <a:t>   * Results saved, can review anytime</a:t>
            </a:r>
          </a:p>
          <a:p>
            <a:r>
              <a:t>   * These replace hours of manual work</a:t>
            </a:r>
          </a:p>
          <a:p>
            <a:r>
              <a:t>   * Custom presets for your team's recurring needs</a:t>
            </a:r>
          </a:p>
          <a:p/>
          <a:p>
            <a:r>
              <a:t>REAL-WORLD EXAMPLE:</a:t>
            </a:r>
          </a:p>
          <a:p>
            <a:r>
              <a:t>   Monthly security audit used to take 4 hours. Now: Click Security Audit preset Friday morning, review results Monday. Same thoroughness, 10× time savings.</a:t>
            </a:r>
          </a:p>
          <a:p/>
          <a:p>
            <a:r>
              <a:t>TRANSITION:</a:t>
            </a:r>
          </a:p>
          <a:p>
            <a:r>
              <a:t>   From solo autonomous work to team coordination: Agent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OPEN WITH:</a:t>
            </a:r>
          </a:p>
          <a:p>
            <a:r>
              <a:t>   Hot off the press: Anthropic just shipped Agent Teams with Opus 4.6. This is the cutting edge of AI development.</a:t>
            </a:r>
          </a:p>
          <a:p/>
          <a:p>
            <a:r>
              <a:t>KEY POINTS:</a:t>
            </a:r>
          </a:p>
          <a:p>
            <a:r>
              <a:t>   * Agent Teams = multiple Claude Code instances coordinating</a:t>
            </a:r>
          </a:p>
          <a:p>
            <a:r>
              <a:t>   * One lead agent, multiple teammates working in parallel</a:t>
            </a:r>
          </a:p>
          <a:p>
            <a:r>
              <a:t>   * Shared task list + inter-agent messaging</a:t>
            </a:r>
          </a:p>
          <a:p>
            <a:r>
              <a:t>   * Teammates can communicate with EACH OTHER (not just lead)</a:t>
            </a:r>
          </a:p>
          <a:p>
            <a:r>
              <a:t>   * Real example: 16 agents built C compiler in 2000 sessions, $20k</a:t>
            </a:r>
          </a:p>
          <a:p>
            <a:r>
              <a:t>   * Built bootable Linux kernel compiler - this is production-ready</a:t>
            </a:r>
          </a:p>
          <a:p/>
          <a:p>
            <a:r>
              <a:t>REAL-WORLD EXAMPLE:</a:t>
            </a:r>
          </a:p>
          <a:p>
            <a:r>
              <a:t>   Cole Medin's team built complete C compiler for x86, ARM, RISC-V. Cost &lt;$20k, would have taken months of human dev time.</a:t>
            </a:r>
          </a:p>
          <a:p/>
          <a:p>
            <a:r>
              <a:t>TRANSITION:</a:t>
            </a:r>
          </a:p>
          <a:p>
            <a:r>
              <a:t>   How Agent Teams differ from what we've learned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Single session: 95% of work, fast, cheap</a:t>
            </a:r>
          </a:p>
          <a:p>
            <a:r>
              <a:t>   * Sub-agents: Research that feeds back, isolated context</a:t>
            </a:r>
          </a:p>
          <a:p>
            <a:r>
              <a:t>   * Agent Teams: Coordination needed, teammates discuss with each other</a:t>
            </a:r>
          </a:p>
          <a:p>
            <a:r>
              <a:t>   * Key difference: Sub-agents report to caller only, Agent Teams talk amongst themselves</a:t>
            </a:r>
          </a:p>
          <a:p>
            <a:r>
              <a:t>   * Token cost: Single &lt; Sub-agents &lt; Agent Teams</a:t>
            </a:r>
          </a:p>
          <a:p>
            <a:r>
              <a:t>   * Choose based on coordination needs, not task size</a:t>
            </a:r>
          </a:p>
          <a:p/>
          <a:p>
            <a:r>
              <a:t>REAL-WORLD EXAMPLE:</a:t>
            </a:r>
          </a:p>
          <a:p>
            <a:r>
              <a:t>   Sub-agent: 'Research auth implementation' → reports findings. Agent Team: Database agent defines schema, Backend agent uses it to build API, Frontend agent consumes API. They coordinate contracts.</a:t>
            </a:r>
          </a:p>
          <a:p/>
          <a:p>
            <a:r>
              <a:t>TRANSITION:</a:t>
            </a:r>
          </a:p>
          <a:p>
            <a:r>
              <a:t>   Setting up Agent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Experimental flag: CLAUDE_CODE_EXPERIMENTAL_AGENT_TEAMS=1</a:t>
            </a:r>
          </a:p>
          <a:p>
            <a:r>
              <a:t>   * Add to settings.json env section</a:t>
            </a:r>
          </a:p>
          <a:p>
            <a:r>
              <a:t>   * TMux required for split-pane view (see all agents at once)</a:t>
            </a:r>
          </a:p>
          <a:p>
            <a:r>
              <a:t>   * Without TMux: in-process mode (switch agents with Shift+Up/Down)</a:t>
            </a:r>
          </a:p>
          <a:p>
            <a:r>
              <a:t>   * Windows: Install WSL first, then TMux inside WSL</a:t>
            </a:r>
          </a:p>
          <a:p>
            <a:r>
              <a:t>   * One-time setup, works for all projects after</a:t>
            </a:r>
          </a:p>
          <a:p/>
          <a:p>
            <a:r>
              <a:t>DEMO:</a:t>
            </a:r>
          </a:p>
          <a:p>
            <a:r>
              <a:t>   Show settings.json with flag. Show TMux session with multiple agent panes.</a:t>
            </a:r>
          </a:p>
          <a:p/>
          <a:p>
            <a:r>
              <a:t>TRANSITION:</a:t>
            </a:r>
          </a:p>
          <a:p>
            <a:r>
              <a:t>   Creating agent teams with specific roles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8 min</a:t>
            </a:r>
          </a:p>
          <a:p/>
          <a:p>
            <a:r>
              <a:t>KEY POINTS:</a:t>
            </a:r>
          </a:p>
          <a:p>
            <a:r>
              <a:t>   * Lead creates team with specific roles</a:t>
            </a:r>
          </a:p>
          <a:p>
            <a:r>
              <a:t>   * Each teammate has own context, works independently</a:t>
            </a:r>
          </a:p>
          <a:p>
            <a:r>
              <a:t>   * Teammates can message each other for coordination</a:t>
            </a:r>
          </a:p>
          <a:p>
            <a:r>
              <a:t>   * Parallel execution 3× faster than sequential reviews</a:t>
            </a:r>
          </a:p>
          <a:p>
            <a:r>
              <a:t>   * Lead synthesizes all findings into coherent report</a:t>
            </a:r>
          </a:p>
          <a:p>
            <a:r>
              <a:t>   * High token cost but massive time savings for complex work</a:t>
            </a:r>
          </a:p>
          <a:p/>
          <a:p>
            <a:r>
              <a:t>REAL-WORLD EXAMPLE:</a:t>
            </a:r>
          </a:p>
          <a:p>
            <a:r>
              <a:t>   PR review that would take 90 min sequentially (security, then performance, then tests) → done in 30 min parallel with agent team. Same thoroughness, 3× faster.</a:t>
            </a:r>
          </a:p>
          <a:p/>
          <a:p>
            <a:r>
              <a:t>DEMO:</a:t>
            </a:r>
          </a:p>
          <a:p>
            <a:r>
              <a:t>   1) Start Claude with Agent Teams enabled. 2) Request: 'Create agent team to review this PR. One security reviewer, one performance reviewer, one test coverage reviewer.' 3) Show split-pane mode with 3 teammates working in parallel. 4) Show agents messaging each other: 'Backend teammate, what's the API response format?' 5) Show lead agent synthesizing findings. 6) Emphasize: Parallel work 3× faster than sequential.</a:t>
            </a:r>
          </a:p>
          <a:p/>
          <a:p>
            <a:r>
              <a:t>TRANSITION:</a:t>
            </a:r>
          </a:p>
          <a:p>
            <a:r>
              <a:t>   When to use Agent Teams (decision framework)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Rule: Sub-agents for research, Agent Teams for implementation</a:t>
            </a:r>
          </a:p>
          <a:p>
            <a:r>
              <a:t>   * Agent Teams when agents need to discuss with EACH OTHER</a:t>
            </a:r>
          </a:p>
          <a:p>
            <a:r>
              <a:t>   * Cost: Agent Teams 2-4× more expensive (but 3× faster)</a:t>
            </a:r>
          </a:p>
          <a:p>
            <a:r>
              <a:t>   * Time-critical complex work → Agent Teams</a:t>
            </a:r>
          </a:p>
          <a:p>
            <a:r>
              <a:t>   * Cost-sensitive analysis → Sub-agents</a:t>
            </a:r>
          </a:p>
          <a:p>
            <a:r>
              <a:t>   * Don't use Agent Teams for simple tasks - coordination overhead exceeds benefit</a:t>
            </a:r>
          </a:p>
          <a:p/>
          <a:p>
            <a:r>
              <a:t>ASK THE CLASS:</a:t>
            </a:r>
          </a:p>
          <a:p>
            <a:r>
              <a:t>   "What project would benefit from agents coordinating on database, backend, and frontend layers?"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Best practices and common pitfalls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Specificity matters: Vague roles lead to confusion</a:t>
            </a:r>
          </a:p>
          <a:p>
            <a:r>
              <a:t>   * Contract-first prevents rework (covered next slide)</a:t>
            </a:r>
          </a:p>
          <a:p>
            <a:r>
              <a:t>   * TMux essential for monitoring parallel work</a:t>
            </a:r>
          </a:p>
          <a:p>
            <a:r>
              <a:t>   * Agents can work on wrong assumptions if not guided</a:t>
            </a:r>
          </a:p>
          <a:p>
            <a:r>
              <a:t>   * High token cost justifies results but needs budgeting</a:t>
            </a:r>
          </a:p>
          <a:p>
            <a:r>
              <a:t>   * Learn with small teams before 10+ agent projects</a:t>
            </a:r>
          </a:p>
          <a:p/>
          <a:p>
            <a:r>
              <a:t>REAL-WORLD EXAMPLE:</a:t>
            </a:r>
          </a:p>
          <a:p>
            <a:r>
              <a:t>   First attempt: All agents start at once. Backend uses wrong database schema, has to redo work. Second attempt: Database first, defines contract, THEN backend. No rework.</a:t>
            </a:r>
          </a:p>
          <a:p/>
          <a:p>
            <a:r>
              <a:t>TRANSITION:</a:t>
            </a:r>
          </a:p>
          <a:p>
            <a:r>
              <a:t>   Contract-first spawning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6 min</a:t>
            </a:r>
          </a:p>
          <a:p/>
          <a:p>
            <a:r>
              <a:t>KEY POINTS:</a:t>
            </a:r>
          </a:p>
          <a:p>
            <a:r>
              <a:t>   * Problem: Full parallelism causes mismatches</a:t>
            </a:r>
          </a:p>
          <a:p>
            <a:r>
              <a:t>   * Solution: Sequential contracts, then parallel work</a:t>
            </a:r>
          </a:p>
          <a:p>
            <a:r>
              <a:t>   * Each upstream agent defines interface first</a:t>
            </a:r>
          </a:p>
          <a:p>
            <a:r>
              <a:t>   * Downstream agents use correct contract from start</a:t>
            </a:r>
          </a:p>
          <a:p>
            <a:r>
              <a:t>   * After contracts defined, true parallelism begins</a:t>
            </a:r>
          </a:p>
          <a:p>
            <a:r>
              <a:t>   * Custom skills can automate this pattern</a:t>
            </a:r>
          </a:p>
          <a:p/>
          <a:p>
            <a:r>
              <a:t>REAL-WORLD EXAMPLE:</a:t>
            </a:r>
          </a:p>
          <a:p>
            <a:r>
              <a:t>   Payment system: Database defines schema (contract). Backend builds API using schema (contract). Frontend consumes API. No rework because contracts were clear.</a:t>
            </a:r>
          </a:p>
          <a:p/>
          <a:p>
            <a:r>
              <a:t>TRANSITION:</a:t>
            </a:r>
          </a:p>
          <a:p>
            <a:r>
              <a:t>   Lab 2 will let you practice these patterns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2 min</a:t>
            </a:r>
          </a:p>
          <a:p/>
          <a:p>
            <a:r>
              <a:t>KEY POINTS:</a:t>
            </a:r>
          </a:p>
          <a:p>
            <a:r>
              <a:t>   * Lab covers MCP installation and custom server basics</a:t>
            </a:r>
          </a:p>
          <a:p>
            <a:r>
              <a:t>   * Multi-subagent exercise shows orchestration patterns</a:t>
            </a:r>
          </a:p>
          <a:p>
            <a:r>
              <a:t>   * Agent Teams optional (experimental feature, setup required)</a:t>
            </a:r>
          </a:p>
          <a:p>
            <a:r>
              <a:t>   * Step-by-step instructions in lab guide</a:t>
            </a:r>
          </a:p>
          <a:p>
            <a:r>
              <a:t>   * Deliverables are production-ready patterns</a:t>
            </a:r>
          </a:p>
          <a:p/>
          <a:p>
            <a:r>
              <a:t>TRANSITION:</a:t>
            </a:r>
          </a:p>
          <a:p>
            <a:r>
              <a:t>   Lab materials in your repo - let's begin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5 min</a:t>
            </a:r>
          </a:p>
          <a:p/>
          <a:p>
            <a:r>
              <a:t>KEY POINTS:</a:t>
            </a:r>
          </a:p>
          <a:p>
            <a:r>
              <a:t>   * YAML frontmatter with description (shown in /help)</a:t>
            </a:r>
          </a:p>
          <a:p>
            <a:r>
              <a:t>   * $ARGUMENTS placeholder gets replaced with what user types</a:t>
            </a:r>
          </a:p>
          <a:p>
            <a:r>
              <a:t>   * Rest is the prompt Claude receives</a:t>
            </a:r>
          </a:p>
          <a:p>
            <a:r>
              <a:t>   * Be specific about format and sections wanted</a:t>
            </a:r>
          </a:p>
          <a:p>
            <a:r>
              <a:t>   * The more detail in template, better the output</a:t>
            </a:r>
          </a:p>
          <a:p/>
          <a:p>
            <a:r>
              <a:t>REAL-WORLD EXAMPLE:</a:t>
            </a:r>
          </a:p>
          <a:p>
            <a:r>
              <a:t>   Team uses /api-doc daily for new endpoints. Standard sections ensure consistency. New developers get proper docs from day 1.</a:t>
            </a:r>
          </a:p>
          <a:p/>
          <a:p>
            <a:r>
              <a:t>TRANSITION:</a:t>
            </a:r>
          </a:p>
          <a:p>
            <a:r>
              <a:t>   Let's look at parameterized commands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Large codebases challenge context limits</a:t>
            </a:r>
          </a:p>
          <a:p>
            <a:r>
              <a:t>   * @explore finds what you need without bloating context</a:t>
            </a:r>
          </a:p>
          <a:p>
            <a:r>
              <a:t>   * .claudeignore critical for performance</a:t>
            </a:r>
          </a:p>
          <a:p>
            <a:r>
              <a:t>   * Work incrementally: one module, test, move to next</a:t>
            </a:r>
          </a:p>
          <a:p>
            <a:r>
              <a:t>   * Git context helps Claude understand change patterns</a:t>
            </a:r>
          </a:p>
          <a:p>
            <a:r>
              <a:t>   * CLAUDE.md architecture section provides orientation</a:t>
            </a:r>
          </a:p>
          <a:p/>
          <a:p>
            <a:r>
              <a:t>REAL-WORLD EXAMPLE:</a:t>
            </a:r>
          </a:p>
          <a:p>
            <a:r>
              <a:t>   500K line codebase: Use @explore to find auth code, work only on auth module, deploy, then move to next module. Bite-sized chunks prevent context overload.</a:t>
            </a:r>
          </a:p>
          <a:p/>
          <a:p>
            <a:r>
              <a:t>TRANSITION:</a:t>
            </a:r>
          </a:p>
          <a:p>
            <a:r>
              <a:t>   Multi-file refactoring at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Plan mode essential for multi-file coordination</a:t>
            </a:r>
          </a:p>
          <a:p>
            <a:r>
              <a:t>   * High thinking prevents logic errors across files</a:t>
            </a:r>
          </a:p>
          <a:p>
            <a:r>
              <a:t>   * Review diffs in chunks, not all at once</a:t>
            </a:r>
          </a:p>
          <a:p>
            <a:r>
              <a:t>   * Test incrementally to catch issues early</a:t>
            </a:r>
          </a:p>
          <a:p>
            <a:r>
              <a:t>   * Git branches provide safety net</a:t>
            </a:r>
          </a:p>
          <a:p>
            <a:r>
              <a:t>   * Batch commits: logical groups, not file-by-file</a:t>
            </a:r>
          </a:p>
          <a:p/>
          <a:p>
            <a:r>
              <a:t>REAL-WORLD EXAMPLE:</a:t>
            </a:r>
          </a:p>
          <a:p>
            <a:r>
              <a:t>   Rename function used in 30 files. Plan mode catches indirect references. Execute in batches of 10 files, test after each batch. Catches breaking change in batch 2 before it spreads.</a:t>
            </a:r>
          </a:p>
          <a:p/>
          <a:p>
            <a:r>
              <a:t>TRANSITION:</a:t>
            </a:r>
          </a:p>
          <a:p>
            <a:r>
              <a:t>   CI/CD integration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Claude Code can be scripted in CI/CD</a:t>
            </a:r>
          </a:p>
          <a:p>
            <a:r>
              <a:t>   * Pre-commit: Run custom commands as git hooks</a:t>
            </a:r>
          </a:p>
          <a:p>
            <a:r>
              <a:t>   * CI triggers: Coverage check, security scan, test generation</a:t>
            </a:r>
          </a:p>
          <a:p>
            <a:r>
              <a:t>   * GitHub Actions + Claude = automated code review</a:t>
            </a:r>
          </a:p>
          <a:p>
            <a:r>
              <a:t>   * Changelog generation from conventional commits</a:t>
            </a:r>
          </a:p>
          <a:p>
            <a:r>
              <a:t>   * Failed test analysis: Claude explains why tests failed</a:t>
            </a:r>
          </a:p>
          <a:p/>
          <a:p>
            <a:r>
              <a:t>REAL-WORLD EXAMPLE:</a:t>
            </a:r>
          </a:p>
          <a:p>
            <a:r>
              <a:t>   Team's CI: On PR, Claude reviews code, runs security scan, generates missing tests. PR author gets feedback in 2 minutes instead of waiting for human review.</a:t>
            </a:r>
          </a:p>
          <a:p/>
          <a:p>
            <a:r>
              <a:t>TRANSITION:</a:t>
            </a:r>
          </a:p>
          <a:p>
            <a:r>
              <a:t>   Cost management and optimization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Cost is sum of: model × thinking × context × frequency</a:t>
            </a:r>
          </a:p>
          <a:p>
            <a:r>
              <a:t>   * Biggest saver: Haiku for research tasks</a:t>
            </a:r>
          </a:p>
          <a:p>
            <a:r>
              <a:t>   * Second biggest: Low thinking for routine work</a:t>
            </a:r>
          </a:p>
          <a:p>
            <a:r>
              <a:t>   * Context bloat from node_modules = wasted tokens</a:t>
            </a:r>
          </a:p>
          <a:p>
            <a:r>
              <a:t>   * Batching 10 fixes in one session cheaper than 10 sessions</a:t>
            </a:r>
          </a:p>
          <a:p>
            <a:r>
              <a:t>   * Measure to optimize: What tasks burn most tokens?</a:t>
            </a:r>
          </a:p>
          <a:p/>
          <a:p>
            <a:r>
              <a:t>REAL-WORLD EXAMPLE:</a:t>
            </a:r>
          </a:p>
          <a:p>
            <a:r>
              <a:t>   Team audit: 60% of tokens on simple test generation (was using Sonnet). Switched to Haiku subagent for tests. 70% cost reduction on that workflow.</a:t>
            </a:r>
          </a:p>
          <a:p/>
          <a:p>
            <a:r>
              <a:t>TRANSITION:</a:t>
            </a:r>
          </a:p>
          <a:p>
            <a:r>
              <a:t>   Token efficiency techniques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/compact condenses long conversations, preserves key points</a:t>
            </a:r>
          </a:p>
          <a:p>
            <a:r>
              <a:t>   * Fresh conversations prevent context bloat tax</a:t>
            </a:r>
          </a:p>
          <a:p>
            <a:r>
              <a:t>   * .claudeignore can save 50-80% tokens on large projects</a:t>
            </a:r>
          </a:p>
          <a:p>
            <a:r>
              <a:t>   * Periodic summaries compress history</a:t>
            </a:r>
          </a:p>
          <a:p>
            <a:r>
              <a:t>   * @ mention 3 files, not 30 (be selective)</a:t>
            </a:r>
          </a:p>
          <a:p>
            <a:r>
              <a:t>   * Plan mode offloads research to cheaper subagent</a:t>
            </a:r>
          </a:p>
          <a:p/>
          <a:p>
            <a:r>
              <a:t>REAL-WORLD EXAMPLE:</a:t>
            </a:r>
          </a:p>
          <a:p>
            <a:r>
              <a:t>   Project with 50 files. Mentioning all 50 = 200K tokens. Using @explore to find relevant 3 files = 20K tokens. 90% savings.</a:t>
            </a:r>
          </a:p>
          <a:p/>
          <a:p>
            <a:r>
              <a:t>TRANSITION:</a:t>
            </a:r>
          </a:p>
          <a:p>
            <a:r>
              <a:t>   Production deployment checklist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CLAUDE.md: Team source of truth for Claude behavior</a:t>
            </a:r>
          </a:p>
          <a:p>
            <a:r>
              <a:t>   * Commands: Shared via git, documented in README</a:t>
            </a:r>
          </a:p>
          <a:p>
            <a:r>
              <a:t>   * Hooks: Safety and compliance from day 1</a:t>
            </a:r>
          </a:p>
          <a:p>
            <a:r>
              <a:t>   * Audit logs: Required for enterprise compliance</a:t>
            </a:r>
          </a:p>
          <a:p>
            <a:r>
              <a:t>   * .claudeignore: Performance and cost optimization</a:t>
            </a:r>
          </a:p>
          <a:p>
            <a:r>
              <a:t>   * MCP: Security review before deployment</a:t>
            </a:r>
          </a:p>
          <a:p>
            <a:r>
              <a:t>   * Training: Team knows how to use custom workflows</a:t>
            </a:r>
          </a:p>
          <a:p>
            <a:r>
              <a:t>   * Budget: Monitor and optimize based on usage</a:t>
            </a:r>
          </a:p>
          <a:p/>
          <a:p>
            <a:r>
              <a:t>TRANSITION:</a:t>
            </a:r>
          </a:p>
          <a:p>
            <a:r>
              <a:t>   Final section: Wrap-up and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You now have advanced patterns for production Claude Code use</a:t>
            </a:r>
          </a:p>
          <a:p>
            <a:r>
              <a:t>   * Custom commands save hours daily on repetitive tasks</a:t>
            </a:r>
          </a:p>
          <a:p>
            <a:r>
              <a:t>   * Hooks provide safety and compliance</a:t>
            </a:r>
          </a:p>
          <a:p>
            <a:r>
              <a:t>   * MCP unlocks integration with any tool or database</a:t>
            </a:r>
          </a:p>
          <a:p>
            <a:r>
              <a:t>   * Agent Teams enable work that would take days to complete in hours</a:t>
            </a:r>
          </a:p>
          <a:p>
            <a:r>
              <a:t>   * These patterns scale from 1 developer to enterprise teams</a:t>
            </a:r>
          </a:p>
          <a:p/>
          <a:p>
            <a:r>
              <a:t>TRANSITION:</a:t>
            </a:r>
          </a:p>
          <a:p>
            <a:r>
              <a:t>   Getting started roadmap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Don't try everything at once</a:t>
            </a:r>
          </a:p>
          <a:p>
            <a:r>
              <a:t>   * Start with custom commands (easiest, high value)</a:t>
            </a:r>
          </a:p>
          <a:p>
            <a:r>
              <a:t>   * Add security hooks early (build good habits)</a:t>
            </a:r>
          </a:p>
          <a:p>
            <a:r>
              <a:t>   * MCP integration provides immediate workflow improvement</a:t>
            </a:r>
          </a:p>
          <a:p>
            <a:r>
              <a:t>   * Advanced patterns (Agent Teams) after basics are solid</a:t>
            </a:r>
          </a:p>
          <a:p>
            <a:r>
              <a:t>   * Measure value at each stage, celebrate wins</a:t>
            </a:r>
          </a:p>
          <a:p/>
          <a:p>
            <a:r>
              <a:t>REAL-WORLD EXAMPLE:</a:t>
            </a:r>
          </a:p>
          <a:p>
            <a:r>
              <a:t>   Team followed this roadmap. After month 1: saving 5 hours/week with commands and hooks. After month 3: Agent Teams cutting complex feature time in half.</a:t>
            </a:r>
          </a:p>
          <a:p/>
          <a:p>
            <a:r>
              <a:t>TRANSITION:</a:t>
            </a:r>
          </a:p>
          <a:p>
            <a:r>
              <a:t>   Resources and community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3 min</a:t>
            </a:r>
          </a:p>
          <a:p/>
          <a:p>
            <a:r>
              <a:t>KEY POINTS:</a:t>
            </a:r>
          </a:p>
          <a:p>
            <a:r>
              <a:t>   * Official docs are comprehensive and up-to-date</a:t>
            </a:r>
          </a:p>
          <a:p>
            <a:r>
              <a:t>   * MCP ecosystem growing rapidly</a:t>
            </a:r>
          </a:p>
          <a:p>
            <a:r>
              <a:t>   * Community shares custom commands and patterns</a:t>
            </a:r>
          </a:p>
          <a:p>
            <a:r>
              <a:t>   * Discord active for questions and troubleshooting</a:t>
            </a:r>
          </a:p>
          <a:p>
            <a:r>
              <a:t>   * Learn from others' Agent Teams examples</a:t>
            </a:r>
          </a:p>
          <a:p>
            <a:r>
              <a:t>   * Internal team knowledge sharing multiplies value</a:t>
            </a:r>
          </a:p>
          <a:p/>
          <a:p>
            <a:r>
              <a:t>TRANSITION:</a:t>
            </a:r>
          </a:p>
          <a:p>
            <a:r>
              <a:t>   Thank you and Q&amp;A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2 min</a:t>
            </a:r>
          </a:p>
          <a:p/>
          <a:p>
            <a:r>
              <a:t>OPEN WITH:</a:t>
            </a:r>
          </a:p>
          <a:p>
            <a:r>
              <a:t>   Congratulations! You've completed Claude Code Advanced training. You now have patterns most developers won't learn for months.</a:t>
            </a:r>
          </a:p>
          <a:p/>
          <a:p>
            <a:r>
              <a:t>KEY POINTS:</a:t>
            </a:r>
          </a:p>
          <a:p>
            <a:r>
              <a:t>   * You've gone from basics to production-ready advanced patterns</a:t>
            </a:r>
          </a:p>
          <a:p>
            <a:r>
              <a:t>   * Custom commands, hooks, MCP, and Agent Teams are your competitive advantage</a:t>
            </a:r>
          </a:p>
          <a:p>
            <a:r>
              <a:t>   * Start small, iterate, measure value</a:t>
            </a:r>
          </a:p>
          <a:p>
            <a:r>
              <a:t>   * Share learnings with your team</a:t>
            </a:r>
          </a:p>
          <a:p>
            <a:r>
              <a:t>   * We're here to support as you deploy these patterns</a:t>
            </a:r>
          </a:p>
          <a:p/>
          <a:p>
            <a:r>
              <a:t>ASK THE CLASS:</a:t>
            </a:r>
          </a:p>
          <a:p>
            <a:r>
              <a:t>   "Final question: What's the FIRST thing you'll build with these advanced patterns?"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Q&amp;A time - ask anything!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$ARGUMENTS is literal text replacement</a:t>
            </a:r>
          </a:p>
          <a:p>
            <a:r>
              <a:t>   * Everything after command becomes $ARGUMENTS</a:t>
            </a:r>
          </a:p>
          <a:p>
            <a:r>
              <a:t>   * Multiple files work: /test-this file1.js file2.js</a:t>
            </a:r>
          </a:p>
          <a:p>
            <a:r>
              <a:t>   * Claude sees the full prompt with arguments substituted</a:t>
            </a:r>
          </a:p>
          <a:p>
            <a:r>
              <a:t>   * For complex args, better to prompt Claude to ask follow-up questions</a:t>
            </a:r>
          </a:p>
          <a:p/>
          <a:p>
            <a:r>
              <a:t>DEMO:</a:t>
            </a:r>
          </a:p>
          <a:p>
            <a:r>
              <a:t>   Show /test-this command in action with a real file</a:t>
            </a:r>
          </a:p>
          <a:p/>
          <a:p>
            <a:r>
              <a:t>TRANSITION:</a:t>
            </a:r>
          </a:p>
          <a:p>
            <a:r>
              <a:t>   Real examples you can steal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/test-this: Comprehensive test generation following project conventions</a:t>
            </a:r>
          </a:p>
          <a:p>
            <a:r>
              <a:t>   * /pr-review: Automated code review before submitting PR</a:t>
            </a:r>
          </a:p>
          <a:p>
            <a:r>
              <a:t>   * /explain-like-5: Documentation for junior developers</a:t>
            </a:r>
          </a:p>
          <a:p>
            <a:r>
              <a:t>   * /refactor: Suggests improvements with examples</a:t>
            </a:r>
          </a:p>
          <a:p>
            <a:r>
              <a:t>   * Each saves 10-15 minutes per use, compounds across team</a:t>
            </a:r>
          </a:p>
          <a:p/>
          <a:p>
            <a:r>
              <a:t>REAL-WORLD EXAMPLE:</a:t>
            </a:r>
          </a:p>
          <a:p>
            <a:r>
              <a:t>   Engineering team mandates /pr-review before opening PRs. Catches 70% of issues before human review, saves senior devs hours weekly.</a:t>
            </a:r>
          </a:p>
          <a:p/>
          <a:p>
            <a:r>
              <a:t>TRANSITION:</a:t>
            </a:r>
          </a:p>
          <a:p>
            <a:r>
              <a:t>   Best practices for command creation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TIME: 4 min</a:t>
            </a:r>
          </a:p>
          <a:p/>
          <a:p>
            <a:r>
              <a:t>KEY POINTS:</a:t>
            </a:r>
          </a:p>
          <a:p>
            <a:r>
              <a:t>   * Focused commands work better than multi-purpose ones</a:t>
            </a:r>
          </a:p>
          <a:p>
            <a:r>
              <a:t>   * Be explicit about output format - prevents surprises</a:t>
            </a:r>
          </a:p>
          <a:p>
            <a:r>
              <a:t>   * Tell Claude to match existing project style</a:t>
            </a:r>
          </a:p>
          <a:p>
            <a:r>
              <a:t>   * Start with 2-3 commands, add more as patterns emerge</a:t>
            </a:r>
          </a:p>
          <a:p>
            <a:r>
              <a:t>   * README listing of commands helps discoverability</a:t>
            </a:r>
          </a:p>
          <a:p>
            <a:r>
              <a:t>   * Git + commands = whole team gets updates automatically</a:t>
            </a:r>
          </a:p>
          <a:p/>
          <a:p>
            <a:r>
              <a:t>ASK THE CLASS:</a:t>
            </a:r>
          </a:p>
          <a:p>
            <a:r>
              <a:t>   "What's a task YOUR team does repeatedly that could be a custom command?"</a:t>
            </a:r>
          </a:p>
          <a:p>
            <a:r>
              <a:t>   [PAUSE for 30-60 seconds]</a:t>
            </a:r>
          </a:p>
          <a:p/>
          <a:p>
            <a:r>
              <a:t>TRANSITION:</a:t>
            </a:r>
          </a:p>
          <a:p>
            <a:r>
              <a:t>   Demo time - let's see custom commands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9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0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1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2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3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4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5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6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8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9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0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1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2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5.png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4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5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8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9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11277295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0" b="1">
                <a:solidFill>
                  <a:srgbClr val="00D4AA"/>
                </a:solidFill>
              </a:defRPr>
            </a:pPr>
            <a:r>
              <a:t>Advanced Patterns &amp; Agent Teams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754880"/>
            <a:ext cx="12191695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502920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000">
                <a:solidFill>
                  <a:srgbClr val="8B95A5"/>
                </a:solidFill>
              </a:defRPr>
            </a:pPr>
            <a:r>
              <a:t>- © 2026 AIA Copilot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Command Best Practices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One command = one clear purpose (don't make swiss army knife)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Include expected format in template (JSON, Markdown, code, etc.)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Reference project conventions: 'Follow existing test patterns'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Start small, iterate based on team feedback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Document commands in team README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Version control: commit to .claude/commands/ in git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Creating and Using Custom Commands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Build /api-doc command live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Subagents &amp; Orchestration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Parallel AI workers for complex tasks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What Are Subagents?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Specialized Claude sessions spawned for focused work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When to Use Subagents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Use Subagents For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Focused research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Read-only exploration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Parallel analysis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Different model needed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Context isolation wanted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Cost optimization (use Haiku)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0B981"/>
                </a:solidFill>
              </a:defRPr>
            </a:pPr>
            <a:r>
              <a:t>Use Main Session For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Sequential reasoning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File modifications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Full context needed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Interactive iteration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Git operations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Complex multi-step work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Built-in Subagents (explore, plan)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Fast codebase exploration with @explore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Creating Custom Subagents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MARKDOWN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---</a:t>
            </a:r>
            <a:br/>
            <a:r>
              <a:t>name: security-auditor</a:t>
            </a:r>
            <a:br/>
            <a:r>
              <a:t>description: Security-focused code reviewer</a:t>
            </a:r>
            <a:br/>
            <a:r>
              <a:t>tools: Read, Grep, Glob, Bash(npm audit:*)</a:t>
            </a:r>
            <a:br/>
            <a:r>
              <a:t>model: sonnet</a:t>
            </a:r>
            <a:br/>
            <a:r>
              <a:t>---</a:t>
            </a:r>
            <a:br/>
            <a:br/>
            <a:r>
              <a:t>You are a security auditor examining code for vulnerabilities.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Subagent Tool Restrictions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tools field controls what subagent can access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Read, Grep, Glob: Safe read-only operations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Bash(npm audit:*): Only specific commands allowed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Omit Write/Edit for inspection-only agents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Least privilege: Give only tools needed for the job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Example: doc-checker gets Read only, cannot modify code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200" b="1">
                <a:solidFill>
                  <a:srgbClr val="FFFFFF"/>
                </a:solidFill>
              </a:rPr>
              <a:t>Subagent Orchestration Pattern</a:t>
            </a:r>
          </a:p>
        </p:txBody>
      </p:sp>
      <p:pic>
        <p:nvPicPr>
          <p:cNvPr id="3" name="Picture 2" descr="d3-subagent-orchestra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8720"/>
            <a:ext cx="11277295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Subagent Best Practices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Haiku for simple tasks (10× cheaper, 3× faster)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Sonnet for analysis requiring reasoning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Opus only when quality is critical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Clear role definition in agent prompt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Specific output format (helps main session parse)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Don't spawn subagents for interactive work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Pattern: Many subagents researching → Main session deciding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Day 3 Agenda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ounded Rectangle 3"/>
          <p:cNvSpPr/>
          <p:nvPr/>
        </p:nvSpPr>
        <p:spPr>
          <a:xfrm>
            <a:off x="457200" y="1645920"/>
            <a:ext cx="5410047" cy="640080"/>
          </a:xfrm>
          <a:prstGeom prst="round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94360" y="1645920"/>
            <a:ext cx="5135727" cy="6400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>
              <a:defRPr sz="1800" b="1">
                <a:solidFill>
                  <a:srgbClr val="0B0F1A"/>
                </a:solidFill>
              </a:defRPr>
            </a:pPr>
            <a:r>
              <a:t>Morning  (9:00 AM - 12:00 PM)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46888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94360" y="246888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Custom Commands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815687" y="256032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815687" y="256032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360" y="297180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Subagents &amp; Orchestration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815687" y="306324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815687" y="306324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57200" y="347472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94360" y="347472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Hooks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815687" y="356616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815687" y="356616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4360" y="397764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 i="1">
                <a:solidFill>
                  <a:srgbClr val="8B95A5"/>
                </a:solidFill>
              </a:defRPr>
            </a:pPr>
            <a:r>
              <a:t>Break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815687" y="4069080"/>
            <a:ext cx="914400" cy="320040"/>
          </a:xfrm>
          <a:prstGeom prst="roundRect">
            <a:avLst/>
          </a:prstGeom>
          <a:solidFill>
            <a:srgbClr val="141A26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815687" y="406908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15 min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7200" y="448056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594360" y="448056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Plan Mode &amp; Thinking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815687" y="457200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815687" y="457200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94360" y="498348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Lab 1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815687" y="507492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815687" y="507492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324447" y="1645920"/>
            <a:ext cx="5410047" cy="640080"/>
          </a:xfrm>
          <a:prstGeom prst="round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461607" y="1645920"/>
            <a:ext cx="5135727" cy="6400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>
              <a:defRPr sz="1800" b="1">
                <a:solidFill>
                  <a:srgbClr val="0B0F1A"/>
                </a:solidFill>
              </a:defRPr>
            </a:pPr>
            <a:r>
              <a:t>Afternoon  (1:00 PM - 4:00 PM)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324447" y="246888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461607" y="246888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Skills &amp; CLAUDE.md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0682935" y="256032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10682935" y="256032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30 min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461607" y="297180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MCP Fundamentals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0682935" y="306324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10682935" y="306324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324447" y="347472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6461607" y="347472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MCP Practical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10682935" y="356616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10682935" y="356616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461607" y="397764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 i="1">
                <a:solidFill>
                  <a:srgbClr val="8B95A5"/>
                </a:solidFill>
              </a:defRPr>
            </a:pPr>
            <a:r>
              <a:t>Break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0682935" y="4069080"/>
            <a:ext cx="914400" cy="320040"/>
          </a:xfrm>
          <a:prstGeom prst="roundRect">
            <a:avLst/>
          </a:prstGeom>
          <a:solidFill>
            <a:srgbClr val="141A26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10682935" y="406908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15 min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324447" y="448056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6461607" y="448056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Cowork &amp; Agent Teams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10682935" y="457200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10682935" y="457200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461607" y="498348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Lab 2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10682935" y="507492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10682935" y="507492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45 min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324447" y="5486400"/>
            <a:ext cx="5410047" cy="502920"/>
          </a:xfrm>
          <a:prstGeom prst="rect">
            <a:avLst/>
          </a:prstGeom>
          <a:solidFill>
            <a:srgbClr val="141A2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6461607" y="548640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Advanced Workflows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0682935" y="557784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TextBox 52"/>
          <p:cNvSpPr txBox="1"/>
          <p:nvPr/>
        </p:nvSpPr>
        <p:spPr>
          <a:xfrm>
            <a:off x="10682935" y="557784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30 min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461607" y="5989320"/>
            <a:ext cx="4221327" cy="5029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Wrap-up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10682935" y="6080760"/>
            <a:ext cx="914400" cy="320040"/>
          </a:xfrm>
          <a:prstGeom prst="roundRect">
            <a:avLst/>
          </a:prstGeom>
          <a:solidFill>
            <a:srgbClr val="1E1E2E"/>
          </a:solidFill>
          <a:ln w="12700">
            <a:solidFill>
              <a:srgbClr val="1F2A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6" name="TextBox 55"/>
          <p:cNvSpPr txBox="1"/>
          <p:nvPr/>
        </p:nvSpPr>
        <p:spPr>
          <a:xfrm>
            <a:off x="10682935" y="6080760"/>
            <a:ext cx="91440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300" b="1">
                <a:solidFill>
                  <a:srgbClr val="00D4AA"/>
                </a:solidFill>
              </a:defRPr>
            </a:pPr>
            <a:r>
              <a:t>30 min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Custom Security Auditor Subagent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Build and invoke @security-auditor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Hooks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Safety guardrails and automation triggers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What Are Hooks?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Scripts that run before/after Claude's actions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Hook Events Reference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UserPromptSubmit: User sends prompt (can block)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PreToolUse: Before tool runs (can block) ← Most useful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PostToolUse: After tool completes (for logging) ← Second most useful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SubagentStop: Subagent finishes (can block)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PreCompact / PostCompact: Context management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SessionStart / Shutdown: Lifecycle events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200" b="1">
                <a:solidFill>
                  <a:srgbClr val="FFFFFF"/>
                </a:solidFill>
              </a:rPr>
              <a:t>Pre-Tool vs Post-Tool Hooks</a:t>
            </a:r>
          </a:p>
        </p:txBody>
      </p:sp>
      <p:pic>
        <p:nvPicPr>
          <p:cNvPr id="3" name="Picture 2" descr="d3-hooks-pipeli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8720"/>
            <a:ext cx="11277295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Hook Directory Structure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Layout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my-project/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.claude/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hooks/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pre-tool/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  no-secrets.sh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  safe-commands.sh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post-tool/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  audit-log.js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  notify.py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0B981"/>
                </a:solidFill>
              </a:defRPr>
            </a:pPr>
            <a:r>
              <a:t>Execution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All pre-tool hooks run before action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If ANY exits 2, action blocked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All post-tool hooks run after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Hooks get env vars with context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Output goes to Claude's context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Hook Environment Variables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BASH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#!/bin/bash</a:t>
            </a:r>
            <a:br/>
            <a:r>
              <a:t># Environment variables available to hooks:</a:t>
            </a:r>
            <a:br/>
            <a:br/>
            <a:r>
              <a:t>echo "Tool: $CLAUDE_TOOL"              # Bash, Write, Edit, etc.</a:t>
            </a:r>
            <a:br/>
            <a:r>
              <a:t>echo "Input: $CLAUDE_TOOL_INPUT"       # JSON of tool parameters</a:t>
            </a:r>
            <a:br/>
            <a:r>
              <a:t>echo "Session: $CLAUDE_SESSION_ID"     # Current session ID</a:t>
            </a:r>
            <a:br/>
            <a:r>
              <a:t>echo "Hook Data: $CLAUDE_HOOK_DATA"    # Full hook context (JSON)</a:t>
            </a:r>
            <a:b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Example: Secret Detection Hook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BASH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#!/bin/bash</a:t>
            </a:r>
            <a:br/>
            <a:r>
              <a:t># Block commits containing hardcoded secrets</a:t>
            </a:r>
            <a:br/>
            <a:br/>
            <a:r>
              <a:t>if [ "$CLAUDE_TOOL" = "Bash" ]; then</a:t>
            </a:r>
            <a:br/>
            <a:r>
              <a:t>  if echo "$CLAUDE_TOOL_INPUT" | grep -q "git commit"; then</a:t>
            </a:r>
            <a:br/>
            <a:r>
              <a:t>    </a:t>
            </a:r>
            <a:br/>
            <a:r>
              <a:t>    # Check staged files for secret patterns</a:t>
            </a:r>
            <a:br/>
            <a:r>
              <a:t>    PATTERNS='(api[_-]?key|password|secret|token)\s*[:=]\s*["\x27]'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Example: Audit Log Hook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JAVASCRIPT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#!/usr/bin/env node</a:t>
            </a:r>
            <a:br/>
            <a:r>
              <a:t>// Log all file modifications for compliance</a:t>
            </a:r>
            <a:br/>
            <a:br/>
            <a:r>
              <a:t>const fs = require('fs');</a:t>
            </a:r>
            <a:br/>
            <a:r>
              <a:t>const hookData = JSON.parse(process.env.CLAUDE_HOOK_DATA || '{}');</a:t>
            </a:r>
            <a:br/>
            <a:br/>
            <a:r>
              <a:t>const MODIFYING_TOOLS = ['Write', 'Edit', 'Bash'];</a:t>
            </a:r>
            <a:b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Hook Best Practices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Keep hooks FAST (&lt;1 second) - they run synchronously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stderr for debug (stdout goes to Claude's context)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Fail safely: Exit 0 on errors unless you want to block everything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Test thoroughly: Buggy hooks break your workflow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Log hook activity for debugging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Version control hooks with your project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Document hook behavior in team README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188720"/>
            <a:ext cx="91440" cy="50292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Learning Objectives</a:t>
            </a:r>
          </a:p>
        </p:txBody>
      </p:sp>
      <p:sp>
        <p:nvSpPr>
          <p:cNvPr id="4" name="Oval 3"/>
          <p:cNvSpPr/>
          <p:nvPr/>
        </p:nvSpPr>
        <p:spPr>
          <a:xfrm>
            <a:off x="457200" y="137160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05840" y="141732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Create custom commands for team workflows</a:t>
            </a:r>
          </a:p>
        </p:txBody>
      </p:sp>
      <p:sp>
        <p:nvSpPr>
          <p:cNvPr id="7" name="Oval 6"/>
          <p:cNvSpPr/>
          <p:nvPr/>
        </p:nvSpPr>
        <p:spPr>
          <a:xfrm>
            <a:off x="457200" y="219456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7200" y="219456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224028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Build and orchestrate subagents for complex tasks</a:t>
            </a:r>
          </a:p>
        </p:txBody>
      </p:sp>
      <p:sp>
        <p:nvSpPr>
          <p:cNvPr id="10" name="Oval 9"/>
          <p:cNvSpPr/>
          <p:nvPr/>
        </p:nvSpPr>
        <p:spPr>
          <a:xfrm>
            <a:off x="457200" y="301752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301752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05840" y="306324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Implement hooks for safety and auditing</a:t>
            </a:r>
          </a:p>
        </p:txBody>
      </p:sp>
      <p:sp>
        <p:nvSpPr>
          <p:cNvPr id="13" name="Oval 12"/>
          <p:cNvSpPr/>
          <p:nvPr/>
        </p:nvSpPr>
        <p:spPr>
          <a:xfrm>
            <a:off x="457200" y="384048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57200" y="384048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388620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Use plan mode and thinking levels effectively</a:t>
            </a:r>
          </a:p>
        </p:txBody>
      </p:sp>
      <p:sp>
        <p:nvSpPr>
          <p:cNvPr id="16" name="Oval 15"/>
          <p:cNvSpPr/>
          <p:nvPr/>
        </p:nvSpPr>
        <p:spPr>
          <a:xfrm>
            <a:off x="457200" y="466344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7200" y="466344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05840" y="470916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Install and configure MCP servers</a:t>
            </a:r>
          </a:p>
        </p:txBody>
      </p:sp>
      <p:sp>
        <p:nvSpPr>
          <p:cNvPr id="19" name="Oval 18"/>
          <p:cNvSpPr/>
          <p:nvPr/>
        </p:nvSpPr>
        <p:spPr>
          <a:xfrm>
            <a:off x="457200" y="548640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57200" y="548640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5840" y="553212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Build agent teams for parallel work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Secret Detection Hook in 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Live hook blocking a commit with secrets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Break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15 minutes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Plan Mode &amp; Thinking Levels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Controlling Claude's reasoning process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What is Plan Mode?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Review Claude's plan before execution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When to Use Plan Mode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Use Plan Mode For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Large multi-file refactors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Complex migrations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Risky operations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Expensive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Learning/exploration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First time with new codebase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8B95A5"/>
                </a:solidFill>
              </a:defRPr>
            </a:pPr>
            <a:r>
              <a:t>Skip Plan Mode For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Simple, obvious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Single file changes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Low-risk operations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Speed critical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Trusted patterns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Iterative refinement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Thinking Levels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Speed vs Quality vs Cost tradeoffs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Thinking Levels Comparison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0B981"/>
                </a:solidFill>
              </a:defRPr>
            </a:pPr>
            <a:r>
              <a:t>OFF / LOW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Fast responses (seconds)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Lower token cost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Good for routine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Simple prompts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Iterative work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Use: 80% of daily coding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E86B4A"/>
                </a:solidFill>
              </a:defRPr>
            </a:pPr>
            <a:r>
              <a:t>MEDIUM / HIGH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Slower responses (30+ sec)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Higher token cost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Better quality output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Shows reasoning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Complex problems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Use: Critical decisions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Setting Thinking Levels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Session-wide: /thinking low|medium|high|off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Per-request: 'Use high thinking for this complex refactor'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In CLAUDE.md: default_thinking_level: medium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CLI flag: claude --thinking high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High thinking shows reasoning in separate panel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Can change mid-conversation as needs change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Combining Plan Mode + High Thinking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Ultimate quality: plan mode + high thinking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Claude plans deeply, shows reasoning, waits for approval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Perfect for: Critical refactors, architecture decisions, migrations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Cost: Highest (but worth it for important work)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Time: Slowest (but prevents expensive mistakes)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sparingly: 1-2% of tasks, save for what matters most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Plan Mode + Thinking Levels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Complex refactor with review-before-execute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Custom Commands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Extending Claude Code with reusable workflows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Lab 1: Custom Commands &amp; Hooks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45 minutes hands-on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457200" y="365760"/>
            <a:ext cx="1097280" cy="457200"/>
          </a:xfrm>
          <a:prstGeom prst="round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429768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LAB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0362895" y="365760"/>
            <a:ext cx="1371600" cy="457200"/>
          </a:xfrm>
          <a:prstGeom prst="roundRect">
            <a:avLst/>
          </a:prstGeom>
          <a:solidFill>
            <a:srgbClr val="141A26"/>
          </a:solidFill>
          <a:ln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0362895" y="429768"/>
            <a:ext cx="1371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D4AA"/>
                </a:solidFill>
              </a:defRPr>
            </a:pPr>
            <a:r>
              <a:t>5 minutes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00584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Lab 1 Objectives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1737360"/>
            <a:ext cx="27432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57200" y="201168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201168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7280" y="208483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Create 3 custom commands: /api-doc, /test-this, /explain-like-5</a:t>
            </a:r>
          </a:p>
        </p:txBody>
      </p:sp>
      <p:sp>
        <p:nvSpPr>
          <p:cNvPr id="11" name="Oval 10"/>
          <p:cNvSpPr/>
          <p:nvPr/>
        </p:nvSpPr>
        <p:spPr>
          <a:xfrm>
            <a:off x="457200" y="278892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57200" y="278892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7280" y="286207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Implement pre-tool hook to block secrets in commits</a:t>
            </a:r>
          </a:p>
        </p:txBody>
      </p:sp>
      <p:sp>
        <p:nvSpPr>
          <p:cNvPr id="14" name="Oval 13"/>
          <p:cNvSpPr/>
          <p:nvPr/>
        </p:nvSpPr>
        <p:spPr>
          <a:xfrm>
            <a:off x="457200" y="356616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57200" y="356616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97280" y="363931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Implement post-tool hook for audit logging</a:t>
            </a:r>
          </a:p>
        </p:txBody>
      </p:sp>
      <p:sp>
        <p:nvSpPr>
          <p:cNvPr id="17" name="Oval 16"/>
          <p:cNvSpPr/>
          <p:nvPr/>
        </p:nvSpPr>
        <p:spPr>
          <a:xfrm>
            <a:off x="457200" y="434340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57200" y="434340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97280" y="441655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Test commands and hooks with real files</a:t>
            </a:r>
          </a:p>
        </p:txBody>
      </p:sp>
      <p:sp>
        <p:nvSpPr>
          <p:cNvPr id="20" name="Oval 19"/>
          <p:cNvSpPr/>
          <p:nvPr/>
        </p:nvSpPr>
        <p:spPr>
          <a:xfrm>
            <a:off x="457200" y="512064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57200" y="512064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" y="519379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Deliverable: Production-ready command library and safety hooks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Skills &amp; Advanced CLAUDE.md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Project configuration patterns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Built-in Skills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Pre-packaged capabilities in Claude Code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Enabling &amp; Configuring Skills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MARKDOWN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# In CLAUDE.md:</a:t>
            </a:r>
            <a:br/>
            <a:br/>
            <a:r>
              <a:t>## Skills Configuration</a:t>
            </a:r>
            <a:br/>
            <a:br/>
            <a:r>
              <a:t>Enable the following skills:</a:t>
            </a:r>
            <a:br/>
            <a:r>
              <a:t>- commit: Automatic conventional commit messages</a:t>
            </a:r>
            <a:br/>
            <a:r>
              <a:t>- pr: Generate PR descriptions from commits</a:t>
            </a:r>
            <a:br/>
            <a:r>
              <a:t>- review: Pre-commit code quality checks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Advanced CLAUDE.md Patterns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Multi-repo configurations: Shared base + repo-specific overrides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Team style guides: Coding conventions as instructions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Security policies: Sensitive files, allowed operations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Tool preferences: Which tools Claude should prefer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Model defaults: Set thinking level, default model per project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Integration configs: GitHub, Jira, Slack webhooks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Example CLAUDE.md Configurations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Python FastAPI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Style: Type hints required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Testing: pytest, 80% coverage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DB: SQLAlchemy, migrations via Alembic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Docs: Docstrings in Google format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Security: No secrets, validate all input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78D4"/>
                </a:solidFill>
              </a:defRPr>
            </a:pPr>
            <a:r>
              <a:t>TypeScript React Project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Style: Functional components, hooks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Testing: Jest + RTL, snapshot tests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State: Redux Toolkit patterns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Docs: JSDoc for exported functions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Build: Optimize for production bundle size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Model Context Protocol (MCP)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Connecting Claude to external systems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What is MCP?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Open protocol for AI-to-tool communication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200" b="1">
                <a:solidFill>
                  <a:srgbClr val="FFFFFF"/>
                </a:solidFill>
              </a:rPr>
              <a:t>MCP Architecture</a:t>
            </a:r>
          </a:p>
        </p:txBody>
      </p:sp>
      <p:pic>
        <p:nvPicPr>
          <p:cNvPr id="3" name="Picture 2" descr="d3-mcp-architectur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8720"/>
            <a:ext cx="11277295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What Are Custom Commands?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Reusable prompt templates with arguments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315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MCP Primitives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301087" y="2011680"/>
            <a:ext cx="2286000" cy="320040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2986887" y="2468880"/>
            <a:ext cx="914400" cy="9144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986887" y="2468880"/>
            <a:ext cx="914400" cy="9144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3600" b="1">
                <a:solidFill>
                  <a:srgbClr val="0B0F1A"/>
                </a:solidFill>
              </a:defRPr>
            </a:pPr>
            <a:r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92527" y="3657600"/>
            <a:ext cx="21031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Tools</a:t>
            </a:r>
            <a:br/>
            <a:r>
              <a:t>Actions Claude can invoke</a:t>
            </a:r>
            <a:br/>
            <a:r>
              <a:t>(search_db, create_issue)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952847" y="2011680"/>
            <a:ext cx="2286000" cy="320040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78D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5638647" y="2468880"/>
            <a:ext cx="914400" cy="914400"/>
          </a:xfrm>
          <a:prstGeom prst="ellipse">
            <a:avLst/>
          </a:prstGeom>
          <a:solidFill>
            <a:srgbClr val="0078D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5638647" y="2468880"/>
            <a:ext cx="914400" cy="9144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3600" b="1">
                <a:solidFill>
                  <a:srgbClr val="0B0F1A"/>
                </a:solidFill>
              </a:defRPr>
            </a:pPr>
            <a:r>
              <a:t>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44287" y="3657600"/>
            <a:ext cx="21031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Resources</a:t>
            </a:r>
            <a:br/>
            <a:r>
              <a:t>Data Claude can read</a:t>
            </a:r>
            <a:br/>
            <a:r>
              <a:t>(files, database tables)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604607" y="2011680"/>
            <a:ext cx="2286000" cy="320040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Oval 11"/>
          <p:cNvSpPr/>
          <p:nvPr/>
        </p:nvSpPr>
        <p:spPr>
          <a:xfrm>
            <a:off x="8290407" y="2468880"/>
            <a:ext cx="914400" cy="914400"/>
          </a:xfrm>
          <a:prstGeom prst="ellipse">
            <a:avLst/>
          </a:prstGeom>
          <a:solidFill>
            <a:srgbClr val="10B9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290407" y="2468880"/>
            <a:ext cx="914400" cy="9144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3600" b="1">
                <a:solidFill>
                  <a:srgbClr val="0B0F1A"/>
                </a:solidFill>
              </a:defRPr>
            </a:pPr>
            <a:r>
              <a:t>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96047" y="3657600"/>
            <a:ext cx="21031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2000" b="1">
                <a:solidFill>
                  <a:srgbClr val="FFFFFF"/>
                </a:solidFill>
              </a:defRPr>
            </a:pPr>
            <a:r>
              <a:t>Prompts</a:t>
            </a:r>
            <a:br/>
            <a:r>
              <a:t>Templates for tasks</a:t>
            </a:r>
            <a:br/>
            <a:r>
              <a:t>(analyze_pr, debug_error)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Available MCP Servers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GitHub: Repos, PRs, issues, code search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PostgreSQL / MySQL: Database queries, schema inspection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Filesystem: Read/write local files (beyond workspace)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Slack: Send messages, read channels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Google Drive: Access docs, sheets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Brave Search: Web search integration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Custom: Build your own for internal systems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Installing MCP Servers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BASH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# 1. Install MCP server (usually via npm)</a:t>
            </a:r>
            <a:br/>
            <a:r>
              <a:t>npm install -g @modelcontextprotocol/server-github</a:t>
            </a:r>
            <a:br/>
            <a:br/>
            <a:r>
              <a:t># 2. Configure in Claude settings (~/.config/claude/config.json)</a:t>
            </a:r>
            <a:br/>
            <a:r>
              <a:t>{</a:t>
            </a:r>
            <a:br/>
            <a:r>
              <a:t>  "mcpServers": {</a:t>
            </a:r>
            <a:br/>
            <a:r>
              <a:t>    "github": {</a:t>
            </a:r>
            <a:br/>
            <a:r>
              <a:t>      "command": "npx",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MCP Security Considerations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MCP servers run LOCALLY (not in cloud)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You control what data/systems are exposed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least-privilege credentials (read-only when possible)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Audit tool calls via logging (post-tool hooks!)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Review server code before running (open source)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Enterprise: Centrally manage approved servers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Credentials in env vars, never in code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GitHub MCP Server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Repository operations from Claude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Building Custom MCP Servers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1. Define tools your system needs to expose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2. Implement MCP protocol (SDK available)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3. Handle authentication and permissions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4. Package as npm module or standalone binary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5. Publish internally or to community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SDK available: TypeScript, Python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Protocol is straightforward (JSON-RPC over stdio/HTTP)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Simple MCP Server Example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TYPESCRIPT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import { Server } from '@modelcontextprotocol/sdk/server';</a:t>
            </a:r>
            <a:br/>
            <a:br/>
            <a:r>
              <a:t>const server = new Server({</a:t>
            </a:r>
            <a:br/>
            <a:r>
              <a:t>  name: 'my-system',</a:t>
            </a:r>
            <a:br/>
            <a:r>
              <a:t>  version: '1.0.0'</a:t>
            </a:r>
            <a:br/>
            <a:r>
              <a:t>});</a:t>
            </a:r>
            <a:br/>
            <a:br/>
            <a:r>
              <a:t>// Define available tools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Break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15 minutes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Cowork &amp; Agent Teams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Autonomous work and multi-agent coordination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Claude for Work: Autonomous Mode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Set goal, walk away, come back to results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.claude/commands/ Directory Structure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Directory Layout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my-project/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.claude/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commands/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api-doc.md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test-this.md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refactor.md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      pr-review.md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0B981"/>
                </a:solidFill>
              </a:defRPr>
            </a:pPr>
            <a:r>
              <a:t>Usage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/api-doc src/routes/users.js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/test-this src/models/user.js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/refactor src/legacy/payment.js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/pr-review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Interactive vs Cowork Mode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Interactive Mode (Standard)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Back-and-forth conversation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Immediate feedback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Quick iterations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Learning/exploring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You stay present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Best for: Active development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E86B4A"/>
                </a:solidFill>
              </a:defRPr>
            </a:pPr>
            <a:r>
              <a:t>Cowork Mode (Autonomous)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Set goal and walk away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Background execution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Long-running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Multi-hour work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Check in when ready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Best for: Comprehensive analysis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Cowork Task Presets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Security Audit: Scan for vulnerabilities across codebase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Test Coverage: Generate tests for uncovered code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Documentation: Create/update README, API docs, comments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Dependency Analysis: Check outdated packages, security issues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Performance Optimization: Find inefficient patterns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Custom: Define your own long-running workflows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286000"/>
            <a:ext cx="1072865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200" b="1">
                <a:solidFill>
                  <a:srgbClr val="FFFFFF"/>
                </a:solidFill>
              </a:defRPr>
            </a:pPr>
            <a:r>
              <a:t>Agent Teams (Feb 2026)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840480"/>
            <a:ext cx="103628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>
                <a:solidFill>
                  <a:srgbClr val="8B95A5"/>
                </a:solidFill>
              </a:defRPr>
            </a:pPr>
            <a:r>
              <a:t>Native multi-agent orchestration in Claude Code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Agent Teams vs Sub-agents vs Single Session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78D4"/>
                </a:solidFill>
              </a:defRPr>
            </a:pPr>
            <a:r>
              <a:t>Sub-agents (Already Covered)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Helper reports back to caller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Context isolation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Research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Results return to main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No peer communication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Medium token cost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E86B4A"/>
                </a:solidFill>
              </a:defRPr>
            </a:pPr>
            <a:r>
              <a:t>Agent Teams (NEW)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Teammates coordinate together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Shared task list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Peer-to-peer messaging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Implementation tasks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Multi-layer features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High token cost (2-4×)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315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t>Agent Teams Setup</a:t>
            </a:r>
          </a:p>
        </p:txBody>
      </p:sp>
      <p:sp>
        <p:nvSpPr>
          <p:cNvPr id="3" name="Rectangle 2"/>
          <p:cNvSpPr/>
          <p:nvPr/>
        </p:nvSpPr>
        <p:spPr>
          <a:xfrm>
            <a:off x="1280160" y="3273552"/>
            <a:ext cx="8290316" cy="36576"/>
          </a:xfrm>
          <a:prstGeom prst="rect">
            <a:avLst/>
          </a:prstGeom>
          <a:solidFill>
            <a:srgbClr val="2D3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914400" y="2926080"/>
            <a:ext cx="731520" cy="73152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914400" y="2926080"/>
            <a:ext cx="731520" cy="7315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B0F1A"/>
                </a:solidFill>
              </a:defRPr>
            </a:pPr>
            <a: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3840480"/>
            <a:ext cx="16459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r>
              <a:t>Enable experimental flag in settings</a:t>
            </a:r>
          </a:p>
        </p:txBody>
      </p:sp>
      <p:sp>
        <p:nvSpPr>
          <p:cNvPr id="7" name="Oval 6"/>
          <p:cNvSpPr/>
          <p:nvPr/>
        </p:nvSpPr>
        <p:spPr>
          <a:xfrm>
            <a:off x="2986979" y="2926080"/>
            <a:ext cx="731520" cy="73152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2986979" y="2926080"/>
            <a:ext cx="731520" cy="7315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B0F1A"/>
                </a:solidFill>
              </a:defRPr>
            </a:pPr>
            <a:r>
              <a:t>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29779" y="3840480"/>
            <a:ext cx="16459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r>
              <a:t>Install TMux (Linux/Mac) or WSL (Windows)</a:t>
            </a:r>
          </a:p>
        </p:txBody>
      </p:sp>
      <p:sp>
        <p:nvSpPr>
          <p:cNvPr id="10" name="Oval 9"/>
          <p:cNvSpPr/>
          <p:nvPr/>
        </p:nvSpPr>
        <p:spPr>
          <a:xfrm>
            <a:off x="5059558" y="2926080"/>
            <a:ext cx="731520" cy="73152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5059558" y="2926080"/>
            <a:ext cx="731520" cy="7315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B0F1A"/>
                </a:solidFill>
              </a:defRPr>
            </a:pPr>
            <a:r>
              <a:t>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02358" y="3840480"/>
            <a:ext cx="16459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r>
              <a:t>Start Claude Code</a:t>
            </a:r>
          </a:p>
        </p:txBody>
      </p:sp>
      <p:sp>
        <p:nvSpPr>
          <p:cNvPr id="13" name="Oval 12"/>
          <p:cNvSpPr/>
          <p:nvPr/>
        </p:nvSpPr>
        <p:spPr>
          <a:xfrm>
            <a:off x="7132137" y="2926080"/>
            <a:ext cx="731520" cy="73152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132137" y="2926080"/>
            <a:ext cx="731520" cy="7315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B0F1A"/>
                </a:solidFill>
              </a:defRPr>
            </a:pPr>
            <a:r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674937" y="3840480"/>
            <a:ext cx="16459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r>
              <a:t>Request agent team</a:t>
            </a:r>
          </a:p>
        </p:txBody>
      </p:sp>
      <p:sp>
        <p:nvSpPr>
          <p:cNvPr id="16" name="Oval 15"/>
          <p:cNvSpPr/>
          <p:nvPr/>
        </p:nvSpPr>
        <p:spPr>
          <a:xfrm>
            <a:off x="9204716" y="2926080"/>
            <a:ext cx="731520" cy="73152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204716" y="2926080"/>
            <a:ext cx="731520" cy="73152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B0F1A"/>
                </a:solidFill>
              </a:defRPr>
            </a:pPr>
            <a:r>
              <a:t>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747516" y="3840480"/>
            <a:ext cx="1645920" cy="13716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1800" b="1">
                <a:solidFill>
                  <a:srgbClr val="FFFFFF"/>
                </a:solidFill>
              </a:defRPr>
            </a:pPr>
            <a:r>
              <a:t>Agents spawn in split panes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1">
                <a:solidFill>
                  <a:srgbClr val="00D4AA"/>
                </a:solidFill>
              </a:defRPr>
            </a:pPr>
            <a:r>
              <a:t>DEMO</a:t>
            </a:r>
          </a:p>
        </p:txBody>
      </p:sp>
      <p:sp>
        <p:nvSpPr>
          <p:cNvPr id="3" name="Rectangle 2"/>
          <p:cNvSpPr/>
          <p:nvPr/>
        </p:nvSpPr>
        <p:spPr>
          <a:xfrm>
            <a:off x="4724247" y="3474720"/>
            <a:ext cx="2743200" cy="54864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Demo: Agent Teams in 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4846320"/>
            <a:ext cx="103628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>
                <a:solidFill>
                  <a:srgbClr val="8B95A5"/>
                </a:solidFill>
              </a:defRPr>
            </a:pPr>
            <a:r>
              <a:t>Parallel code review with specialized agents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Decision Framework: When to Use Agent Teams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Use Agent Teams For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Multi-layer features (DB + API + UI)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Agents need to coordinate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Parallel implementation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Competing hypotheses debugging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Complex architecture decisions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When time &gt; cost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78D4"/>
                </a:solidFill>
              </a:defRPr>
            </a:pPr>
            <a:r>
              <a:t>Use Sub-agents For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Focused research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Context isolation wanted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Summary sufficient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No coordination needed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Cost optimization priority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Simple analysis tasks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Agent Teams Best Practices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Be specific about roles: 'database, backend, frontend, testing'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Contract-first spawning: Database defines schema BEFORE backend starts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TMux split panes for visibility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Monitor closely - agents can go off-track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Budget tokens: 2-4× normal Claude Code usage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Start small: 2-3 agents before scaling to larger teams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Contract-First Spawning Pattern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2553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29183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9183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53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1</a:t>
            </a:r>
          </a:p>
        </p:txBody>
      </p:sp>
      <p:sp>
        <p:nvSpPr>
          <p:cNvPr id="7" name="Right Arrow 6"/>
          <p:cNvSpPr/>
          <p:nvPr/>
        </p:nvSpPr>
        <p:spPr>
          <a:xfrm>
            <a:off x="3169767" y="1645920"/>
            <a:ext cx="365760" cy="274320"/>
          </a:xfrm>
          <a:prstGeom prst="rightArrow">
            <a:avLst/>
          </a:prstGeom>
          <a:solidFill>
            <a:srgbClr val="8B95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36269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Oval 8"/>
          <p:cNvSpPr/>
          <p:nvPr/>
        </p:nvSpPr>
        <p:spPr>
          <a:xfrm>
            <a:off x="42899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2899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269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2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4541367" y="1645920"/>
            <a:ext cx="365760" cy="274320"/>
          </a:xfrm>
          <a:prstGeom prst="rightArrow">
            <a:avLst/>
          </a:prstGeom>
          <a:solidFill>
            <a:srgbClr val="8B95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ounded Rectangle 12"/>
          <p:cNvSpPr/>
          <p:nvPr/>
        </p:nvSpPr>
        <p:spPr>
          <a:xfrm>
            <a:off x="49985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Oval 13"/>
          <p:cNvSpPr/>
          <p:nvPr/>
        </p:nvSpPr>
        <p:spPr>
          <a:xfrm>
            <a:off x="56615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6615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985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3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5912967" y="1645920"/>
            <a:ext cx="365760" cy="274320"/>
          </a:xfrm>
          <a:prstGeom prst="rightArrow">
            <a:avLst/>
          </a:prstGeom>
          <a:solidFill>
            <a:srgbClr val="8B95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ounded Rectangle 17"/>
          <p:cNvSpPr/>
          <p:nvPr/>
        </p:nvSpPr>
        <p:spPr>
          <a:xfrm>
            <a:off x="63701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Oval 18"/>
          <p:cNvSpPr/>
          <p:nvPr/>
        </p:nvSpPr>
        <p:spPr>
          <a:xfrm>
            <a:off x="70331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70331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701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4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7284567" y="1645920"/>
            <a:ext cx="365760" cy="274320"/>
          </a:xfrm>
          <a:prstGeom prst="rightArrow">
            <a:avLst/>
          </a:prstGeom>
          <a:solidFill>
            <a:srgbClr val="8B95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ounded Rectangle 22"/>
          <p:cNvSpPr/>
          <p:nvPr/>
        </p:nvSpPr>
        <p:spPr>
          <a:xfrm>
            <a:off x="77417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Oval 23"/>
          <p:cNvSpPr/>
          <p:nvPr/>
        </p:nvSpPr>
        <p:spPr>
          <a:xfrm>
            <a:off x="84047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84047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7417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5</a:t>
            </a:r>
          </a:p>
        </p:txBody>
      </p:sp>
      <p:sp>
        <p:nvSpPr>
          <p:cNvPr id="27" name="Right Arrow 26"/>
          <p:cNvSpPr/>
          <p:nvPr/>
        </p:nvSpPr>
        <p:spPr>
          <a:xfrm>
            <a:off x="8656167" y="1645920"/>
            <a:ext cx="365760" cy="274320"/>
          </a:xfrm>
          <a:prstGeom prst="rightArrow">
            <a:avLst/>
          </a:prstGeom>
          <a:solidFill>
            <a:srgbClr val="8B95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ounded Rectangle 27"/>
          <p:cNvSpPr/>
          <p:nvPr/>
        </p:nvSpPr>
        <p:spPr>
          <a:xfrm>
            <a:off x="9113367" y="1371600"/>
            <a:ext cx="822960" cy="822960"/>
          </a:xfrm>
          <a:prstGeom prst="roundRect">
            <a:avLst/>
          </a:prstGeom>
          <a:solidFill>
            <a:srgbClr val="141A26"/>
          </a:solidFill>
          <a:ln w="25400"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Oval 28"/>
          <p:cNvSpPr/>
          <p:nvPr/>
        </p:nvSpPr>
        <p:spPr>
          <a:xfrm>
            <a:off x="9776307" y="1211580"/>
            <a:ext cx="320040" cy="32004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9776307" y="1211580"/>
            <a:ext cx="320040" cy="320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400" b="1">
                <a:solidFill>
                  <a:srgbClr val="0B0F1A"/>
                </a:solidFill>
              </a:defRPr>
            </a:pPr>
            <a:r>
              <a:t>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13367" y="1371600"/>
            <a:ext cx="822960" cy="82296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6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71600" y="27432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28800" y="274320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Spawn database agent → Define schema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71600" y="338328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828800" y="338328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Database sends contract to lead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71600" y="402336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828800" y="402336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Spawn backend agent → Use schema contract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371600" y="466344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28800" y="466344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Backend sends API contract to lead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371600" y="530352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828800" y="530352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Spawn frontend agent → Use API contract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371600" y="5943600"/>
            <a:ext cx="457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00D4AA"/>
                </a:solidFill>
              </a:defRPr>
            </a:pPr>
            <a:r>
              <a:t>6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828800" y="5943600"/>
            <a:ext cx="8991295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All agents continue in parallel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Lab 2: MCP &amp; Advanced Patterns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45 minutes hands-on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Command File Format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1645920"/>
            <a:ext cx="10362895" cy="4114800"/>
          </a:xfrm>
          <a:prstGeom prst="roundRect">
            <a:avLst/>
          </a:prstGeom>
          <a:solidFill>
            <a:srgbClr val="1E1E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97280" y="1783080"/>
            <a:ext cx="18288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00D4AA"/>
                </a:solidFill>
              </a:defRPr>
            </a:pPr>
            <a:r>
              <a:t>MARKDOWN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2194560"/>
            <a:ext cx="9997135" cy="32918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Consolas"/>
              </a:defRPr>
            </a:pPr>
            <a:r>
              <a:t>---</a:t>
            </a:r>
            <a:br/>
            <a:r>
              <a:t>description: Generate API documentation for an endpoint</a:t>
            </a:r>
            <a:br/>
            <a:r>
              <a:t>---</a:t>
            </a:r>
            <a:br/>
            <a:br/>
            <a:r>
              <a:t>Analyze the endpoint or route file at $ARGUMENTS and generate comprehensive API documentation.</a:t>
            </a:r>
            <a:br/>
            <a:br/>
            <a:r>
              <a:t>Include the following sections:</a:t>
            </a:r>
            <a:b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457200" y="365760"/>
            <a:ext cx="1097280" cy="457200"/>
          </a:xfrm>
          <a:prstGeom prst="round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429768"/>
            <a:ext cx="10972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LAB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0362895" y="365760"/>
            <a:ext cx="1371600" cy="457200"/>
          </a:xfrm>
          <a:prstGeom prst="roundRect">
            <a:avLst/>
          </a:prstGeom>
          <a:solidFill>
            <a:srgbClr val="141A26"/>
          </a:solidFill>
          <a:ln>
            <a:solidFill>
              <a:srgbClr val="00D4A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0362895" y="429768"/>
            <a:ext cx="1371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b="1">
                <a:solidFill>
                  <a:srgbClr val="00D4AA"/>
                </a:solidFill>
              </a:defRPr>
            </a:pPr>
            <a:r>
              <a:t>5 minutes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00584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Lab 2 Objectives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1737360"/>
            <a:ext cx="27432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Oval 7"/>
          <p:cNvSpPr/>
          <p:nvPr/>
        </p:nvSpPr>
        <p:spPr>
          <a:xfrm>
            <a:off x="457200" y="201168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201168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7280" y="208483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Install and configure GitHub MCP server</a:t>
            </a:r>
          </a:p>
        </p:txBody>
      </p:sp>
      <p:sp>
        <p:nvSpPr>
          <p:cNvPr id="11" name="Oval 10"/>
          <p:cNvSpPr/>
          <p:nvPr/>
        </p:nvSpPr>
        <p:spPr>
          <a:xfrm>
            <a:off x="457200" y="278892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57200" y="278892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7280" y="286207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Build a custom MCP server for your workflow</a:t>
            </a:r>
          </a:p>
        </p:txBody>
      </p:sp>
      <p:sp>
        <p:nvSpPr>
          <p:cNvPr id="14" name="Oval 13"/>
          <p:cNvSpPr/>
          <p:nvPr/>
        </p:nvSpPr>
        <p:spPr>
          <a:xfrm>
            <a:off x="457200" y="356616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57200" y="356616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97280" y="363931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Create a multi-subagent workflow (security + docs + deps)</a:t>
            </a:r>
          </a:p>
        </p:txBody>
      </p:sp>
      <p:sp>
        <p:nvSpPr>
          <p:cNvPr id="17" name="Oval 16"/>
          <p:cNvSpPr/>
          <p:nvPr/>
        </p:nvSpPr>
        <p:spPr>
          <a:xfrm>
            <a:off x="457200" y="434340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57200" y="434340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97280" y="441655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Experiment with Agent Teams (if setup complete)</a:t>
            </a:r>
          </a:p>
        </p:txBody>
      </p:sp>
      <p:sp>
        <p:nvSpPr>
          <p:cNvPr id="20" name="Oval 19"/>
          <p:cNvSpPr/>
          <p:nvPr/>
        </p:nvSpPr>
        <p:spPr>
          <a:xfrm>
            <a:off x="457200" y="5120640"/>
            <a:ext cx="457200" cy="45720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57200" y="5120640"/>
            <a:ext cx="457200" cy="45720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1800" b="1">
                <a:solidFill>
                  <a:srgbClr val="0B0F1A"/>
                </a:solidFill>
              </a:defRPr>
            </a:pPr>
            <a:r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" y="5193792"/>
            <a:ext cx="10637215" cy="6400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Deliverable: Working MCP integration + multi-agent pattern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Advanced Workflows &amp; Optimization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Production deployment patterns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Large Codebase Navigation Strategies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@explore subagent for fast searches (Haiku)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Leverage .claudeignore to exclude noise (node_modules, build artifacts)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Break work into focused sessions (one module at a time)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git history context: 'What changed in last 10 commits?'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Create codebase map in CLAUDE.md (architecture overview)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Pattern: Explore → Plan → Execute on subset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Multi-File Refactoring at Scale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plan mode for &gt;5 file changes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High thinking level for complex refactors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Preview diffs before applying all changes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Test after each logical group of changes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Git branch per refactor (easy rollback)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Pattern: Plan → Review → Execute in batches → Test → Commit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CI/CD Integration Patterns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Pre-commit hooks run Claude Code checks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CI pipeline: Claude generates tests if coverage drops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PR bots: Claude reviews new PRs, comments on issues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Release automation: Claude updates changelog from commits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Monitoring: Claude analyzes failed test logs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Pattern: Trigger Claude workflows from CI events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200" b="1">
                <a:solidFill>
                  <a:srgbClr val="FFFFFF"/>
                </a:solidFill>
              </a:rPr>
              <a:t>Cost Management &amp; Optimization</a:t>
            </a:r>
          </a:p>
        </p:txBody>
      </p:sp>
      <p:pic>
        <p:nvPicPr>
          <p:cNvPr id="3" name="Picture 2" descr="d3-cost-managem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8720"/>
            <a:ext cx="11277295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Token Efficiency Techniques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Use /compact to compress context mid-conversation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Start fresh conversation for unrelated tasks (don't bloat context)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.claudeignore aggressively: build/, dist/, node_modules/, .git/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Summarize long discussions: 'Summarize what we've accomplished'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Avoid unnecessary file attachments (@mention only what's needed)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Plan mode research uses @plan subagent (saves main context)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Production Deployment Checklist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CLAUDE.md configured with team standards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Custom commands in .claude/commands/ (versioned in git)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Pre-tool hooks for security (no secrets, safe commands)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Post-tool hooks for audit logging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.claudeignore optimized for project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MCP servers approved and configured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Team training on custom commands and workflows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✅ Cost monitoring and budgets in place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828800"/>
            <a:ext cx="137160" cy="32004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5600" b="1">
                <a:solidFill>
                  <a:srgbClr val="FFFFFF"/>
                </a:solidFill>
              </a:defRPr>
            </a:pPr>
            <a:r>
              <a:t>Wrap-up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8B95A5"/>
                </a:solidFill>
              </a:defRPr>
            </a:pPr>
            <a:r>
              <a:t>Key takeaways and next steps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1188720"/>
            <a:ext cx="91440" cy="50292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Day 3 Key Takeaways</a:t>
            </a:r>
          </a:p>
        </p:txBody>
      </p:sp>
      <p:sp>
        <p:nvSpPr>
          <p:cNvPr id="4" name="Oval 3"/>
          <p:cNvSpPr/>
          <p:nvPr/>
        </p:nvSpPr>
        <p:spPr>
          <a:xfrm>
            <a:off x="457200" y="137160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05840" y="141732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Custom commands: Reusable workflows in .claude/commands/</a:t>
            </a:r>
          </a:p>
        </p:txBody>
      </p:sp>
      <p:sp>
        <p:nvSpPr>
          <p:cNvPr id="7" name="Oval 6"/>
          <p:cNvSpPr/>
          <p:nvPr/>
        </p:nvSpPr>
        <p:spPr>
          <a:xfrm>
            <a:off x="457200" y="219456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7200" y="219456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224028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Subagents: Specialized AI workers for focused tasks</a:t>
            </a:r>
          </a:p>
        </p:txBody>
      </p:sp>
      <p:sp>
        <p:nvSpPr>
          <p:cNvPr id="10" name="Oval 9"/>
          <p:cNvSpPr/>
          <p:nvPr/>
        </p:nvSpPr>
        <p:spPr>
          <a:xfrm>
            <a:off x="457200" y="301752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301752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05840" y="306324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Hooks: Safety guardrails and audit logging</a:t>
            </a:r>
          </a:p>
        </p:txBody>
      </p:sp>
      <p:sp>
        <p:nvSpPr>
          <p:cNvPr id="13" name="Oval 12"/>
          <p:cNvSpPr/>
          <p:nvPr/>
        </p:nvSpPr>
        <p:spPr>
          <a:xfrm>
            <a:off x="457200" y="384048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57200" y="384048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388620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Plan mode + thinking levels: Control quality/speed/cost tradeoffs</a:t>
            </a:r>
          </a:p>
        </p:txBody>
      </p:sp>
      <p:sp>
        <p:nvSpPr>
          <p:cNvPr id="16" name="Oval 15"/>
          <p:cNvSpPr/>
          <p:nvPr/>
        </p:nvSpPr>
        <p:spPr>
          <a:xfrm>
            <a:off x="457200" y="466344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7200" y="466344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05840" y="470916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MCP: Connect Claude to any external system</a:t>
            </a:r>
          </a:p>
        </p:txBody>
      </p:sp>
      <p:sp>
        <p:nvSpPr>
          <p:cNvPr id="19" name="Oval 18"/>
          <p:cNvSpPr/>
          <p:nvPr/>
        </p:nvSpPr>
        <p:spPr>
          <a:xfrm>
            <a:off x="457200" y="5486400"/>
            <a:ext cx="411480" cy="411480"/>
          </a:xfrm>
          <a:prstGeom prst="ellipse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57200" y="5486400"/>
            <a:ext cx="411480" cy="41148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 sz="2000" b="1">
                <a:solidFill>
                  <a:srgbClr val="0B0F1A"/>
                </a:solidFill>
              </a:defRPr>
            </a:pPr>
            <a:r>
              <a:t>v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5840" y="5532120"/>
            <a:ext cx="1072865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200">
                <a:solidFill>
                  <a:srgbClr val="FFFFFF"/>
                </a:solidFill>
              </a:defRPr>
            </a:pPr>
            <a:r>
              <a:t>Agent Teams: Parallel coordination for complex work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200" b="1">
                <a:solidFill>
                  <a:srgbClr val="FFFFFF"/>
                </a:solidFill>
              </a:rPr>
              <a:t>Parameterized Commands with $ARGUMENTS</a:t>
            </a:r>
          </a:p>
        </p:txBody>
      </p:sp>
      <p:pic>
        <p:nvPicPr>
          <p:cNvPr id="3" name="Picture 2" descr="d3-custom-command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8720"/>
            <a:ext cx="11277295" cy="5212080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Getting Started Roadmap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Week 1: Create 2-3 custom commands for your daily workflows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Week 2: Implement pre-tool hook for security (no secrets)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Week 3: Install 1 MCP server (GitHub or your most-used tool)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Week 4: Create custom subagent for your domain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Month 2: Optimize CLAUDE.md with team conventions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Month 3: Pilot Agent Teams on complex project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11277295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Resources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234440"/>
            <a:ext cx="1828800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11277295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Claude Code Docs: docs.anthropic.com/claude-code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MCP Protocol: modelcontextprotocol.io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MCP Servers: github.com/modelcontextprotocol/servers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Community Commands: github.com/hesreallyhim/awesome-claude-code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Agent Teams Examples: github.com/ColeMedin/AgentTeamsExamples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Discord: discord.gg/anthropic-community</a:t>
            </a:r>
          </a:p>
          <a:p>
            <a:pPr>
              <a:spcBef>
                <a:spcPts val="800"/>
              </a:spcBef>
              <a:spcAft>
                <a:spcPts val="800"/>
              </a:spcAft>
              <a:defRPr sz="2200">
                <a:solidFill>
                  <a:srgbClr val="FFFFFF"/>
                </a:solidFill>
              </a:defRPr>
            </a:pPr>
            <a:r>
              <a:t>  Your team: Schedule follow-up in 2 weeks to share learnings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11277295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0" b="1">
                <a:solidFill>
                  <a:srgbClr val="00D4AA"/>
                </a:solidFill>
              </a:defRPr>
            </a:pPr>
            <a:r>
              <a:t>Build Something Amazing with Claude Code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754880"/>
            <a:ext cx="12191695" cy="36576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5029200"/>
            <a:ext cx="11277295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2000">
                <a:solidFill>
                  <a:srgbClr val="8B95A5"/>
                </a:solidFill>
              </a:defRPr>
            </a:pPr>
            <a:r>
              <a:t>- © 2026 AIA Copilot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0F1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Production-Ready Command Examples</a:t>
            </a:r>
          </a:p>
        </p:txBody>
      </p:sp>
      <p:sp>
        <p:nvSpPr>
          <p:cNvPr id="3" name="Rectangle 2"/>
          <p:cNvSpPr/>
          <p:nvPr/>
        </p:nvSpPr>
        <p:spPr>
          <a:xfrm>
            <a:off x="6077559" y="1371600"/>
            <a:ext cx="36576" cy="4572000"/>
          </a:xfrm>
          <a:prstGeom prst="rect">
            <a:avLst/>
          </a:prstGeom>
          <a:solidFill>
            <a:srgbClr val="00D4A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00D4AA"/>
                </a:solidFill>
              </a:defRPr>
            </a:pPr>
            <a:r>
              <a:t>/test-this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Generate Jest tests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Happy path coverage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Edge cases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Error handling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Follows project patterns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70167" y="1463040"/>
            <a:ext cx="5364327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>
                <a:solidFill>
                  <a:srgbClr val="10B981"/>
                </a:solidFill>
              </a:defRPr>
            </a:pPr>
            <a:r>
              <a:t>/pr-review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70167" y="2286000"/>
            <a:ext cx="5364327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Code quality check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Security scan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Performance review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Style compliance</a:t>
            </a:r>
          </a:p>
          <a:p>
            <a:pPr>
              <a:spcAft>
                <a:spcPts val="1200"/>
              </a:spcAft>
              <a:defRPr sz="1800">
                <a:solidFill>
                  <a:srgbClr val="FFFFFF"/>
                </a:solidFill>
              </a:defRPr>
            </a:pPr>
            <a:r>
              <a:t>  Suggests improvements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